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257" r:id="rId2"/>
    <p:sldId id="507" r:id="rId3"/>
    <p:sldId id="508" r:id="rId4"/>
    <p:sldId id="509" r:id="rId5"/>
    <p:sldId id="529" r:id="rId6"/>
    <p:sldId id="530" r:id="rId7"/>
    <p:sldId id="510" r:id="rId8"/>
    <p:sldId id="511" r:id="rId9"/>
    <p:sldId id="512" r:id="rId10"/>
    <p:sldId id="513" r:id="rId11"/>
    <p:sldId id="514" r:id="rId12"/>
    <p:sldId id="522" r:id="rId13"/>
    <p:sldId id="515" r:id="rId14"/>
    <p:sldId id="517" r:id="rId15"/>
    <p:sldId id="523" r:id="rId16"/>
    <p:sldId id="524" r:id="rId17"/>
    <p:sldId id="525" r:id="rId18"/>
    <p:sldId id="526" r:id="rId19"/>
    <p:sldId id="527" r:id="rId20"/>
    <p:sldId id="545" r:id="rId21"/>
    <p:sldId id="518" r:id="rId22"/>
    <p:sldId id="519" r:id="rId23"/>
    <p:sldId id="528" r:id="rId24"/>
    <p:sldId id="520" r:id="rId25"/>
    <p:sldId id="521" r:id="rId26"/>
    <p:sldId id="533" r:id="rId27"/>
    <p:sldId id="534" r:id="rId28"/>
    <p:sldId id="535" r:id="rId29"/>
    <p:sldId id="536" r:id="rId30"/>
    <p:sldId id="537" r:id="rId31"/>
    <p:sldId id="548" r:id="rId32"/>
    <p:sldId id="550" r:id="rId33"/>
    <p:sldId id="551" r:id="rId34"/>
    <p:sldId id="552" r:id="rId35"/>
    <p:sldId id="549" r:id="rId36"/>
    <p:sldId id="538" r:id="rId37"/>
    <p:sldId id="405" r:id="rId38"/>
    <p:sldId id="285" r:id="rId39"/>
    <p:sldId id="395" r:id="rId40"/>
    <p:sldId id="396" r:id="rId41"/>
    <p:sldId id="286" r:id="rId42"/>
    <p:sldId id="278" r:id="rId43"/>
    <p:sldId id="291" r:id="rId44"/>
    <p:sldId id="292" r:id="rId45"/>
    <p:sldId id="414" r:id="rId46"/>
    <p:sldId id="399" r:id="rId47"/>
    <p:sldId id="297" r:id="rId48"/>
    <p:sldId id="506" r:id="rId49"/>
    <p:sldId id="266" r:id="rId50"/>
    <p:sldId id="299" r:id="rId51"/>
    <p:sldId id="542" r:id="rId52"/>
    <p:sldId id="543" r:id="rId53"/>
    <p:sldId id="546" r:id="rId54"/>
    <p:sldId id="544" r:id="rId55"/>
    <p:sldId id="465" r:id="rId56"/>
    <p:sldId id="418" r:id="rId57"/>
    <p:sldId id="307" r:id="rId58"/>
    <p:sldId id="318" r:id="rId59"/>
    <p:sldId id="321" r:id="rId60"/>
    <p:sldId id="336" r:id="rId61"/>
    <p:sldId id="339" r:id="rId62"/>
    <p:sldId id="342" r:id="rId63"/>
    <p:sldId id="470" r:id="rId64"/>
    <p:sldId id="343" r:id="rId65"/>
    <p:sldId id="346" r:id="rId66"/>
    <p:sldId id="338" r:id="rId67"/>
    <p:sldId id="345" r:id="rId68"/>
    <p:sldId id="347" r:id="rId69"/>
    <p:sldId id="349" r:id="rId70"/>
    <p:sldId id="355" r:id="rId71"/>
    <p:sldId id="352" r:id="rId72"/>
    <p:sldId id="354" r:id="rId73"/>
    <p:sldId id="361" r:id="rId74"/>
    <p:sldId id="362" r:id="rId75"/>
    <p:sldId id="324" r:id="rId76"/>
    <p:sldId id="539" r:id="rId77"/>
    <p:sldId id="540" r:id="rId78"/>
    <p:sldId id="541" r:id="rId79"/>
    <p:sldId id="364" r:id="rId80"/>
    <p:sldId id="330" r:id="rId81"/>
    <p:sldId id="325" r:id="rId82"/>
    <p:sldId id="374" r:id="rId83"/>
    <p:sldId id="390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5" autoAdjust="0"/>
    <p:restoredTop sz="86925" autoAdjust="0"/>
  </p:normalViewPr>
  <p:slideViewPr>
    <p:cSldViewPr>
      <p:cViewPr>
        <p:scale>
          <a:sx n="80" d="100"/>
          <a:sy n="80" d="100"/>
        </p:scale>
        <p:origin x="-115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7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C7F2B-A263-478B-89BF-A1D5CF5E498E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AB206-98FA-4232-BC1F-7ACA289984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0931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B206-98FA-4232-BC1F-7ACA2899847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B206-98FA-4232-BC1F-7ACA2899847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B206-98FA-4232-BC1F-7ACA2899847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B206-98FA-4232-BC1F-7ACA2899847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B206-98FA-4232-BC1F-7ACA2899847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mtClean="0"/>
              <a:t>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B206-98FA-4232-BC1F-7ACA2899847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B206-98FA-4232-BC1F-7ACA2899847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B206-98FA-4232-BC1F-7ACA2899847E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B206-98FA-4232-BC1F-7ACA2899847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B206-98FA-4232-BC1F-7ACA2899847E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B206-98FA-4232-BC1F-7ACA2899847E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B206-98FA-4232-BC1F-7ACA2899847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B206-98FA-4232-BC1F-7ACA2899847E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B206-98FA-4232-BC1F-7ACA2899847E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B206-98FA-4232-BC1F-7ACA2899847E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B206-98FA-4232-BC1F-7ACA2899847E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B206-98FA-4232-BC1F-7ACA2899847E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B206-98FA-4232-BC1F-7ACA2899847E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B206-98FA-4232-BC1F-7ACA2899847E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B206-98FA-4232-BC1F-7ACA2899847E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B206-98FA-4232-BC1F-7ACA2899847E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B206-98FA-4232-BC1F-7ACA2899847E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x-non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B206-98FA-4232-BC1F-7ACA2899847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UKOLIKO NIJE BILO DOVOLJNO REZERVISANJA NA 529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B206-98FA-4232-BC1F-7ACA2899847E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B206-98FA-4232-BC1F-7ACA2899847E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B206-98FA-4232-BC1F-7ACA2899847E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B206-98FA-4232-BC1F-7ACA2899847E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B206-98FA-4232-BC1F-7ACA2899847E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B206-98FA-4232-BC1F-7ACA2899847E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1200" smtClean="0">
                <a:latin typeface="Arial" pitchFamily="34" charset="0"/>
                <a:cs typeface="Arial" pitchFamily="34" charset="0"/>
              </a:rPr>
              <a:t>MALA PRAVNA LICA NE OBELODANJUJU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B206-98FA-4232-BC1F-7ACA2899847E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B206-98FA-4232-BC1F-7ACA2899847E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B206-98FA-4232-BC1F-7ACA2899847E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B206-98FA-4232-BC1F-7ACA2899847E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B206-98FA-4232-BC1F-7ACA2899847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B206-98FA-4232-BC1F-7ACA2899847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B206-98FA-4232-BC1F-7ACA2899847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B206-98FA-4232-BC1F-7ACA2899847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B206-98FA-4232-BC1F-7ACA2899847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x-none" dirty="0" smtClean="0"/>
              <a:t>DEVITNI RAČUN, BLAGAJU I AKREDITIV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AB206-98FA-4232-BC1F-7ACA2899847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2D1D-B7AA-4166-A5A2-F5EF30DFABBD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DF76-5AE9-465D-B81E-C37D6456E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2D1D-B7AA-4166-A5A2-F5EF30DFABBD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DF76-5AE9-465D-B81E-C37D6456E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2D1D-B7AA-4166-A5A2-F5EF30DFABBD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DF76-5AE9-465D-B81E-C37D6456E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2D1D-B7AA-4166-A5A2-F5EF30DFABBD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DF76-5AE9-465D-B81E-C37D6456E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2D1D-B7AA-4166-A5A2-F5EF30DFABBD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DF76-5AE9-465D-B81E-C37D6456E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2D1D-B7AA-4166-A5A2-F5EF30DFABBD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DF76-5AE9-465D-B81E-C37D6456E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2D1D-B7AA-4166-A5A2-F5EF30DFABBD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DF76-5AE9-465D-B81E-C37D6456E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2D1D-B7AA-4166-A5A2-F5EF30DFABBD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DF76-5AE9-465D-B81E-C37D6456E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2D1D-B7AA-4166-A5A2-F5EF30DFABBD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DF76-5AE9-465D-B81E-C37D6456E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2D1D-B7AA-4166-A5A2-F5EF30DFABBD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DF76-5AE9-465D-B81E-C37D6456E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2D1D-B7AA-4166-A5A2-F5EF30DFABBD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DDF76-5AE9-465D-B81E-C37D6456E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D2D1D-B7AA-4166-A5A2-F5EF30DFABBD}" type="datetimeFigureOut">
              <a:rPr lang="en-US" smtClean="0"/>
              <a:pPr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DDF76-5AE9-465D-B81E-C37D6456E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2838450"/>
          </a:xfrm>
        </p:spPr>
        <p:txBody>
          <a:bodyPr>
            <a:noAutofit/>
          </a:bodyPr>
          <a:lstStyle/>
          <a:p>
            <a:r>
              <a:rPr lang="sr-Latn-RS" sz="48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VREDNOVANJE POZICIJA </a:t>
            </a:r>
            <a:r>
              <a:rPr lang="x-none" sz="48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FINANSIJSKIH IZVEŠTAJA PRIVREDNIH DRUŠTAVA ZA </a:t>
            </a:r>
            <a:r>
              <a:rPr lang="x-none" sz="48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201</a:t>
            </a:r>
            <a:r>
              <a:rPr lang="en-US" sz="48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5</a:t>
            </a:r>
            <a:r>
              <a:rPr lang="x-none" sz="480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. </a:t>
            </a:r>
            <a:r>
              <a:rPr lang="x-none" sz="48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GODINU</a:t>
            </a:r>
            <a:endParaRPr lang="en-US" sz="48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  <a:r>
              <a:rPr lang="x-none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r Marina Protić</a:t>
            </a:r>
          </a:p>
          <a:p>
            <a:r>
              <a:rPr lang="x-none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Odgovorni urednik za računovodstvo i reviziju</a:t>
            </a:r>
            <a:endParaRPr lang="en-US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Odeljak 11 i 12 MSFI za MSP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moguće opredeliti se za vrednovanje finansijske imovine i obaveza:</a:t>
            </a:r>
          </a:p>
          <a:p>
            <a:pPr>
              <a:buNone/>
            </a:pPr>
            <a:r>
              <a:rPr lang="sr-Latn-RS" dirty="0" smtClean="0">
                <a:latin typeface="Arial" pitchFamily="34" charset="0"/>
                <a:cs typeface="Arial" pitchFamily="34" charset="0"/>
              </a:rPr>
              <a:t>	- u skladu sa Odeljcima 11 i 12 MSFI za MSP u potpunosti ili</a:t>
            </a:r>
          </a:p>
          <a:p>
            <a:pPr>
              <a:buNone/>
            </a:pPr>
            <a:r>
              <a:rPr lang="sr-Latn-RS" dirty="0" smtClean="0">
                <a:latin typeface="Arial" pitchFamily="34" charset="0"/>
                <a:cs typeface="Arial" pitchFamily="34" charset="0"/>
              </a:rPr>
              <a:t>	- priznavanje i odmeravanje prema MRS 39 i obelodanjivanje prema Odeljcima 11 i 12 </a:t>
            </a:r>
          </a:p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Opredeliti računovodstvenom politikom</a:t>
            </a:r>
          </a:p>
          <a:p>
            <a:endParaRPr lang="sr-Latn-R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Učešća u pridruženim pravnim licima po MSFI za MSP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Odeljak 14 -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primen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računovodstveno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obuhvatanje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pridruženih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entiteta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konsolidovanim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FI i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FI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investitora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nije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matični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entitet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već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investiciju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jedan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ili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više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pridruženih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entiteta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Investitor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treba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računovodstveno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obuhvata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svoje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investicije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pridružene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entitete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korišćenjem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jednog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sledećih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modela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R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(a) model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nabavne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vrednosti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iz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paragrafa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14.5. 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RS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(b)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metod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udela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iz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paragrafa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14.8. 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R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(c) model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vrednosti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iz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paragrafa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14.9. 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RS" dirty="0" smtClean="0">
                <a:latin typeface="Arial" pitchFamily="34" charset="0"/>
                <a:cs typeface="Arial" pitchFamily="34" charset="0"/>
              </a:rPr>
              <a:t>• Isti metodi se primenjuju kod vrednovanja Investicija u zajedničke poduhvate (Odeljak 15) u pjedinačnim i konsolidovanim</a:t>
            </a:r>
          </a:p>
          <a:p>
            <a:pPr>
              <a:buNone/>
            </a:pP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RS" dirty="0" smtClean="0">
                <a:latin typeface="Arial" pitchFamily="34" charset="0"/>
                <a:cs typeface="Arial" pitchFamily="34" charset="0"/>
              </a:rPr>
              <a:t>• Metod udela nije propisan Pravilnikom za mikro i druga pravna lica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DUGOROČNA POTRAŽIVANJA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“Nova” grupa računa 05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va potraživanja koja dospevaju u periodu preko 1g.</a:t>
            </a:r>
          </a:p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Sumnjiva i sporna potraživanja</a:t>
            </a:r>
          </a:p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Ispravljena potraživanja za koja se procenije da će biti naplaćena u roku dužem od 1g.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KRATKOROČNA POTRAŽIVANJA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x-none" smtClean="0">
                <a:latin typeface="Arial" pitchFamily="34" charset="0"/>
                <a:cs typeface="Arial" pitchFamily="34" charset="0"/>
              </a:rPr>
              <a:t>Objektivno 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procenjivanje na dan BS </a:t>
            </a:r>
          </a:p>
          <a:p>
            <a:r>
              <a:rPr lang="x-none" smtClean="0">
                <a:latin typeface="Arial" pitchFamily="34" charset="0"/>
                <a:cs typeface="Arial" pitchFamily="34" charset="0"/>
              </a:rPr>
              <a:t>Usvojena računovodstvena politika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r>
              <a:rPr lang="x-none" smtClean="0">
                <a:latin typeface="Arial" pitchFamily="34" charset="0"/>
                <a:cs typeface="Arial" pitchFamily="34" charset="0"/>
              </a:rPr>
              <a:t>Utiče na formiranje rezultata u BS</a:t>
            </a:r>
            <a:endParaRPr lang="x-none" dirty="0" smtClean="0">
              <a:latin typeface="Arial" pitchFamily="34" charset="0"/>
              <a:cs typeface="Arial" pitchFamily="34" charset="0"/>
            </a:endParaRPr>
          </a:p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Obaveza usaglašavanja potraživanja i obaveza</a:t>
            </a:r>
          </a:p>
          <a:p>
            <a:r>
              <a:rPr lang="x-none" smtClean="0">
                <a:latin typeface="Arial" pitchFamily="34" charset="0"/>
                <a:cs typeface="Arial" pitchFamily="34" charset="0"/>
              </a:rPr>
              <a:t>Neusaglašen iznos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(zbirni)</a:t>
            </a:r>
            <a:r>
              <a:rPr lang="x-none" smtClean="0">
                <a:latin typeface="Arial" pitchFamily="34" charset="0"/>
                <a:cs typeface="Arial" pitchFamily="34" charset="0"/>
              </a:rPr>
              <a:t> 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se obelodanjuju u Napomenama uz FI</a:t>
            </a:r>
          </a:p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Kursiranje i valutna klauzula</a:t>
            </a:r>
          </a:p>
          <a:p>
            <a:endParaRPr lang="x-none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smtClean="0">
                <a:latin typeface="Arial" pitchFamily="34" charset="0"/>
                <a:cs typeface="Arial" pitchFamily="34" charset="0"/>
              </a:rPr>
              <a:t>Ispravka vrednosti potraživanja iz inostranstva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x-none" smtClean="0">
                <a:latin typeface="Arial" pitchFamily="34" charset="0"/>
                <a:cs typeface="Arial" pitchFamily="34" charset="0"/>
              </a:rPr>
              <a:t>dvojeno posmatrati računovodstveni devizni aspekt</a:t>
            </a:r>
          </a:p>
          <a:p>
            <a:r>
              <a:rPr lang="x-none" smtClean="0">
                <a:latin typeface="Arial" pitchFamily="34" charset="0"/>
                <a:cs typeface="Arial" pitchFamily="34" charset="0"/>
              </a:rPr>
              <a:t>Formiranje IV za ino potraživanja nema direktne veze sa Zakonom o deviznom poslovanju</a:t>
            </a:r>
          </a:p>
          <a:p>
            <a:r>
              <a:rPr lang="x-none" smtClean="0">
                <a:latin typeface="Arial" pitchFamily="34" charset="0"/>
                <a:cs typeface="Arial" pitchFamily="34" charset="0"/>
              </a:rPr>
              <a:t>Prekršaj nije učinjen ako je potraživanje ispravljeno već zato što nije naplaćeno u propisanom roku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PRIZNAVANJE KURSNIH RAZLIKA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bračunska kategorija prihoda i rashoda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Efekti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promena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deviznih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kurseva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buNone/>
            </a:pPr>
            <a:r>
              <a:rPr lang="x-none" dirty="0" smtClean="0">
                <a:latin typeface="Arial" pitchFamily="34" charset="0"/>
                <a:cs typeface="Arial" pitchFamily="34" charset="0"/>
              </a:rPr>
              <a:t>	- monetarne stavke (potraživanja i obaveze)</a:t>
            </a:r>
          </a:p>
          <a:p>
            <a:pPr>
              <a:buNone/>
            </a:pPr>
            <a:r>
              <a:rPr lang="x-none" dirty="0" smtClean="0">
                <a:latin typeface="Arial" pitchFamily="34" charset="0"/>
                <a:cs typeface="Arial" pitchFamily="34" charset="0"/>
              </a:rPr>
              <a:t>	- nemonetarne stavke</a:t>
            </a:r>
          </a:p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Monetarne stavke u stranoj valuti – na datum </a:t>
            </a:r>
            <a:r>
              <a:rPr lang="x-none" smtClean="0">
                <a:latin typeface="Arial" pitchFamily="34" charset="0"/>
                <a:cs typeface="Arial" pitchFamily="34" charset="0"/>
              </a:rPr>
              <a:t>svakog BS 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se kursiraju primenom </a:t>
            </a:r>
            <a:r>
              <a:rPr lang="x-none" b="1" dirty="0" smtClean="0">
                <a:latin typeface="Arial" pitchFamily="34" charset="0"/>
                <a:cs typeface="Arial" pitchFamily="34" charset="0"/>
              </a:rPr>
              <a:t>srednjeg kursa </a:t>
            </a:r>
            <a:r>
              <a:rPr lang="x-none" b="1" smtClean="0">
                <a:latin typeface="Arial" pitchFamily="34" charset="0"/>
                <a:cs typeface="Arial" pitchFamily="34" charset="0"/>
              </a:rPr>
              <a:t>NBS (</a:t>
            </a:r>
            <a:r>
              <a:rPr lang="sr-Latn-RS" b="1" u="sng" dirty="0" smtClean="0">
                <a:latin typeface="Arial" pitchFamily="34" charset="0"/>
                <a:cs typeface="Arial" pitchFamily="34" charset="0"/>
              </a:rPr>
              <a:t>121,6261 </a:t>
            </a:r>
            <a:r>
              <a:rPr lang="x-none" b="1" smtClean="0">
                <a:latin typeface="Arial" pitchFamily="34" charset="0"/>
                <a:cs typeface="Arial" pitchFamily="34" charset="0"/>
              </a:rPr>
              <a:t>)</a:t>
            </a:r>
            <a:endParaRPr lang="x-none" b="1" dirty="0" smtClean="0">
              <a:latin typeface="Arial" pitchFamily="34" charset="0"/>
              <a:cs typeface="Arial" pitchFamily="34" charset="0"/>
            </a:endParaRPr>
          </a:p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Ispravljena potraživanja – kursira se neto iznos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>
                <a:latin typeface="Arial" pitchFamily="34" charset="0"/>
                <a:cs typeface="Arial" pitchFamily="34" charset="0"/>
              </a:rPr>
              <a:t>VALUTNA KLAUZULA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x-none" smtClean="0">
                <a:latin typeface="Arial" pitchFamily="34" charset="0"/>
                <a:cs typeface="Arial" pitchFamily="34" charset="0"/>
              </a:rPr>
              <a:t>nstrument zaštite od rizika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x-none" b="1" smtClean="0">
                <a:latin typeface="Arial" pitchFamily="34" charset="0"/>
                <a:cs typeface="Arial" pitchFamily="34" charset="0"/>
              </a:rPr>
              <a:t>govoreni kurs </a:t>
            </a:r>
            <a:r>
              <a:rPr lang="x-none" smtClean="0">
                <a:latin typeface="Arial" pitchFamily="34" charset="0"/>
                <a:cs typeface="Arial" pitchFamily="34" charset="0"/>
              </a:rPr>
              <a:t>dinara prema stranoj valuti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x-none" smtClean="0">
                <a:latin typeface="Arial" pitchFamily="34" charset="0"/>
                <a:cs typeface="Arial" pitchFamily="34" charset="0"/>
              </a:rPr>
              <a:t>ačuni 664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x-none" smtClean="0">
                <a:latin typeface="Arial" pitchFamily="34" charset="0"/>
                <a:cs typeface="Arial" pitchFamily="34" charset="0"/>
              </a:rPr>
              <a:t> 564 – Prihodi/rashodi po osnovu efekata valutne klauzule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b="1" dirty="0" smtClean="0">
                <a:latin typeface="Arial" pitchFamily="34" charset="0"/>
                <a:cs typeface="Arial" pitchFamily="34" charset="0"/>
              </a:rPr>
              <a:t>Pravilnik za mikro i druga pravna lica – po srednjem kursu NBS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VREDNOVANJE DATIH I PRIMLJENIH AVANSA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</a:t>
            </a:r>
            <a:r>
              <a:rPr lang="x-none" sz="3600" b="1" dirty="0" smtClean="0"/>
              <a:t>a valutnom klauzulom </a:t>
            </a:r>
            <a:r>
              <a:rPr lang="x-none" sz="3600" dirty="0" smtClean="0"/>
              <a:t>po fer vrednosti – MRS 39, kroz dobitak/gubitak tj. BU</a:t>
            </a:r>
          </a:p>
          <a:p>
            <a:pPr>
              <a:buNone/>
            </a:pPr>
            <a:endParaRPr lang="x-none" sz="3600" dirty="0" smtClean="0"/>
          </a:p>
          <a:p>
            <a:r>
              <a:rPr lang="x-none" sz="3600" b="1" dirty="0" smtClean="0"/>
              <a:t>U stranoj valuti - </a:t>
            </a:r>
            <a:r>
              <a:rPr lang="x-none" sz="3600" dirty="0" smtClean="0"/>
              <a:t>kursiraju se u skladu sa MRS 21	- kako bi osn.sredstava, zalihe, prihodi i rashodi bili iskazani u skladu sa MRS/MSFI</a:t>
            </a:r>
            <a:endParaRPr lang="en-US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Usklađivanje datih avansa na datum BS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x-none" b="1" dirty="0" smtClean="0">
                <a:latin typeface="Arial" pitchFamily="34" charset="0"/>
                <a:cs typeface="Arial" pitchFamily="34" charset="0"/>
              </a:rPr>
              <a:t>I način 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– ukupan iznos po </a:t>
            </a:r>
            <a:r>
              <a:rPr lang="x-none" smtClean="0">
                <a:latin typeface="Arial" pitchFamily="34" charset="0"/>
                <a:cs typeface="Arial" pitchFamily="34" charset="0"/>
              </a:rPr>
              <a:t>izvodu 15/241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, a nakon prijema avansnog </a:t>
            </a:r>
            <a:r>
              <a:rPr lang="x-none" smtClean="0">
                <a:latin typeface="Arial" pitchFamily="34" charset="0"/>
                <a:cs typeface="Arial" pitchFamily="34" charset="0"/>
              </a:rPr>
              <a:t>računa izdatog 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od strane primaoca avansa iznos PDV privremeno se evidentira 27/499. Stanje na računu 499 se zatvara prilikom knjiženja realizacije tj. konačnog računa – da bi se izbeglo dvostruko iskazivanje iznosa na datum BS sprovesti korektivno knjiženje </a:t>
            </a:r>
            <a:r>
              <a:rPr lang="x-none" smtClean="0">
                <a:latin typeface="Arial" pitchFamily="34" charset="0"/>
                <a:cs typeface="Arial" pitchFamily="34" charset="0"/>
              </a:rPr>
              <a:t>(15)/(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499) ukoliko nije izvršen promet</a:t>
            </a:r>
          </a:p>
          <a:p>
            <a:r>
              <a:rPr lang="x-none" b="1" dirty="0" smtClean="0">
                <a:latin typeface="Arial" pitchFamily="34" charset="0"/>
                <a:cs typeface="Arial" pitchFamily="34" charset="0"/>
              </a:rPr>
              <a:t>II način </a:t>
            </a:r>
            <a:r>
              <a:rPr lang="x-none" smtClean="0">
                <a:latin typeface="Arial" pitchFamily="34" charset="0"/>
                <a:cs typeface="Arial" pitchFamily="34" charset="0"/>
              </a:rPr>
              <a:t>– na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grupi</a:t>
            </a:r>
            <a:r>
              <a:rPr lang="x-none" smtClean="0">
                <a:latin typeface="Arial" pitchFamily="34" charset="0"/>
                <a:cs typeface="Arial" pitchFamily="34" charset="0"/>
              </a:rPr>
              <a:t> račun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x-none" smtClean="0">
                <a:latin typeface="Arial" pitchFamily="34" charset="0"/>
                <a:cs typeface="Arial" pitchFamily="34" charset="0"/>
              </a:rPr>
              <a:t>15 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iskazuje se neto iznos avansa (uplaćen iznos minus PDV), a iznos PDV se iskazuje na računima 272 ili 273 </a:t>
            </a:r>
            <a:r>
              <a:rPr lang="x-none" smtClean="0">
                <a:latin typeface="Arial" pitchFamily="34" charset="0"/>
                <a:cs typeface="Arial" pitchFamily="34" charset="0"/>
              </a:rPr>
              <a:t>(15/241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; 272, (150)/) – ne obezbeđuje rač.evidenciju o ukupno plaćenom avansu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Usklađivanje primljenih avansa na datum BS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x-none" b="1" dirty="0" smtClean="0">
                <a:latin typeface="Arial" pitchFamily="34" charset="0"/>
                <a:cs typeface="Arial" pitchFamily="34" charset="0"/>
              </a:rPr>
              <a:t>I način 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– ukupan iznos avansa 241/430, a nakon izdavanja avansnog računa iznos obaveze za PDV privremeno se evidentira 289/472. stanje na računu 289 zatvara se na osnovu konačnog računa – ako do kraja godine nije izvršen promet potrebno je sprovesti korektivno knjiženje (289)/(430) da bi se izbeglo duplo iskazivanje </a:t>
            </a:r>
          </a:p>
          <a:p>
            <a:r>
              <a:rPr lang="x-none" b="1" dirty="0" smtClean="0">
                <a:latin typeface="Arial" pitchFamily="34" charset="0"/>
                <a:cs typeface="Arial" pitchFamily="34" charset="0"/>
              </a:rPr>
              <a:t>II način 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– na računu 430 iskazuje se neto iznos avansa (primljen iznos minus PDV), a iznos PDV se iskazuje na računima 472 ili 473 (241/430; /472, (430)) – ne obezbeđuje rač.evidenciju o ukupno plaćenom avansu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Nematerijalna imovina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MSFI za MSP i Pravilnik za mikro pravna lica:</a:t>
            </a:r>
          </a:p>
          <a:p>
            <a:pPr>
              <a:buNone/>
            </a:pPr>
            <a:r>
              <a:rPr lang="sr-Latn-RS" dirty="0" smtClean="0"/>
              <a:t>	- ne dozvoljava vrednovanje po fer vrednosti</a:t>
            </a:r>
          </a:p>
          <a:p>
            <a:pPr>
              <a:buNone/>
            </a:pPr>
            <a:r>
              <a:rPr lang="sr-Latn-RS" dirty="0" smtClean="0"/>
              <a:t>	- ulaganja u razvoj se priznaju kao rashod perioda </a:t>
            </a:r>
          </a:p>
          <a:p>
            <a:pPr>
              <a:buNone/>
            </a:pPr>
            <a:r>
              <a:rPr lang="sr-Latn-RS" dirty="0" smtClean="0"/>
              <a:t>	- Vek trajanja najduže 10g (važi i za Goodwill)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Zalihe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Po prosečnoj ili FIFO</a:t>
            </a:r>
          </a:p>
          <a:p>
            <a:pPr>
              <a:buNone/>
            </a:pPr>
            <a:endParaRPr lang="sr-Latn-RS" dirty="0" smtClean="0"/>
          </a:p>
          <a:p>
            <a:r>
              <a:rPr lang="sr-Latn-RS" dirty="0" smtClean="0"/>
              <a:t>Prilikom uvoza, NV zaliha čini fakturna vrednost </a:t>
            </a:r>
            <a:r>
              <a:rPr lang="sr-Latn-RS" b="1" dirty="0" smtClean="0"/>
              <a:t>a ne procenjena carinska vrednost</a:t>
            </a:r>
          </a:p>
          <a:p>
            <a:pPr>
              <a:buNone/>
            </a:pPr>
            <a:r>
              <a:rPr lang="sr-Latn-RS" dirty="0" smtClean="0"/>
              <a:t>	- ova razlika se nigde ne evidentira</a:t>
            </a:r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r>
              <a:rPr lang="sr-Latn-RS" dirty="0" smtClean="0"/>
              <a:t>• NV = FV+ ZTN + PDV i carina obračunati od strane carinskog organa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STALNA SREDSTVA NAMENJENA PRODAJI – MSFI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sz="2200" dirty="0" smtClean="0">
                <a:latin typeface="Arial" pitchFamily="34" charset="0"/>
                <a:cs typeface="Arial" pitchFamily="34" charset="0"/>
              </a:rPr>
              <a:t>Prezentovati ih kao obrtana sredstva ako su na dan BS:</a:t>
            </a:r>
          </a:p>
          <a:p>
            <a:pPr lvl="1"/>
            <a:r>
              <a:rPr lang="x-none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x-none" sz="2200" smtClean="0">
                <a:latin typeface="Arial" pitchFamily="34" charset="0"/>
                <a:cs typeface="Arial" pitchFamily="34" charset="0"/>
              </a:rPr>
              <a:t>namenjena prodaji</a:t>
            </a:r>
            <a:endParaRPr lang="x-none" sz="22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x-none" sz="2200" dirty="0" smtClean="0">
                <a:latin typeface="Arial" pitchFamily="34" charset="0"/>
                <a:cs typeface="Arial" pitchFamily="34" charset="0"/>
              </a:rPr>
              <a:t>dostupna za momentalnu prodaju u svom trenutnom stanju </a:t>
            </a:r>
          </a:p>
          <a:p>
            <a:pPr lvl="1"/>
            <a:r>
              <a:rPr lang="x-none" sz="2200" dirty="0" smtClean="0">
                <a:latin typeface="Arial" pitchFamily="34" charset="0"/>
                <a:cs typeface="Arial" pitchFamily="34" charset="0"/>
              </a:rPr>
              <a:t>prodaja je vrlo verovatna</a:t>
            </a:r>
          </a:p>
          <a:p>
            <a:r>
              <a:rPr lang="x-none" sz="2200" dirty="0" smtClean="0">
                <a:latin typeface="Arial" pitchFamily="34" charset="0"/>
                <a:cs typeface="Arial" pitchFamily="34" charset="0"/>
              </a:rPr>
              <a:t>Vrednuju se po nižoj vrednosti od:</a:t>
            </a:r>
          </a:p>
          <a:p>
            <a:pPr lvl="1">
              <a:buFontTx/>
              <a:buChar char="-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x-none" sz="2200" dirty="0" smtClean="0">
                <a:latin typeface="Arial" pitchFamily="34" charset="0"/>
                <a:cs typeface="Arial" pitchFamily="34" charset="0"/>
              </a:rPr>
              <a:t>njigovodstvene (sadašnje) vrednosti</a:t>
            </a:r>
          </a:p>
          <a:p>
            <a:pPr lvl="1">
              <a:buFontTx/>
              <a:buChar char="-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x-none" sz="2200" dirty="0" smtClean="0">
                <a:latin typeface="Arial" pitchFamily="34" charset="0"/>
                <a:cs typeface="Arial" pitchFamily="34" charset="0"/>
              </a:rPr>
              <a:t>er vrednosti umanjene za troškove prodaje </a:t>
            </a:r>
          </a:p>
          <a:p>
            <a:r>
              <a:rPr lang="x-none" sz="2200" dirty="0" smtClean="0">
                <a:latin typeface="Arial" pitchFamily="34" charset="0"/>
                <a:cs typeface="Arial" pitchFamily="34" charset="0"/>
              </a:rPr>
              <a:t>Razlika se evidentira kao rashod od                      obezvređenja (nije poreski priznat rashod)</a:t>
            </a:r>
          </a:p>
          <a:p>
            <a:r>
              <a:rPr lang="x-none" sz="2200" dirty="0" smtClean="0">
                <a:latin typeface="Arial" pitchFamily="34" charset="0"/>
                <a:cs typeface="Arial" pitchFamily="34" charset="0"/>
              </a:rPr>
              <a:t>Prodaja se evidentira po neto principu – dob/gub od prodaje (poreski priznat rashod)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819400"/>
            <a:ext cx="2057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Prestanak priznavanja sredstva namenjenog prodaji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ko sredstvio nije prodato u roku od godinu dana:</a:t>
            </a:r>
          </a:p>
          <a:p>
            <a:pPr>
              <a:buNone/>
            </a:pPr>
            <a:r>
              <a:rPr lang="x-none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x-none" b="1" dirty="0" smtClean="0">
                <a:latin typeface="Arial" pitchFamily="34" charset="0"/>
                <a:cs typeface="Arial" pitchFamily="34" charset="0"/>
              </a:rPr>
              <a:t>ostaje na ovoj poziciji </a:t>
            </a:r>
            <a:r>
              <a:rPr lang="x-none" b="1" u="sng" dirty="0" smtClean="0">
                <a:latin typeface="Arial" pitchFamily="34" charset="0"/>
                <a:cs typeface="Arial" pitchFamily="34" charset="0"/>
              </a:rPr>
              <a:t>samo ako 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x-none" dirty="0" smtClean="0">
                <a:latin typeface="Arial" pitchFamily="34" charset="0"/>
                <a:cs typeface="Arial" pitchFamily="34" charset="0"/>
              </a:rPr>
              <a:t>	- su okolnosti van kontrole pravnog lica i</a:t>
            </a:r>
          </a:p>
          <a:p>
            <a:pPr>
              <a:buNone/>
            </a:pPr>
            <a:r>
              <a:rPr lang="x-none" dirty="0" smtClean="0">
                <a:latin typeface="Arial" pitchFamily="34" charset="0"/>
                <a:cs typeface="Arial" pitchFamily="34" charset="0"/>
              </a:rPr>
              <a:t>	- ako postoje dokazi da i dalje postoji namera da se proda</a:t>
            </a:r>
          </a:p>
          <a:p>
            <a:pPr>
              <a:buNone/>
            </a:pPr>
            <a:r>
              <a:rPr lang="x-none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x-none" b="1" dirty="0" smtClean="0">
                <a:latin typeface="Arial" pitchFamily="34" charset="0"/>
                <a:cs typeface="Arial" pitchFamily="34" charset="0"/>
              </a:rPr>
              <a:t>reklasifikuje se na prvobitnu </a:t>
            </a:r>
            <a:r>
              <a:rPr lang="x-none" b="1" smtClean="0">
                <a:latin typeface="Arial" pitchFamily="34" charset="0"/>
                <a:cs typeface="Arial" pitchFamily="34" charset="0"/>
              </a:rPr>
              <a:t>poziciju </a:t>
            </a:r>
            <a:r>
              <a:rPr lang="sr-Latn-RS" b="1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x-none" b="1" smtClean="0">
                <a:latin typeface="Arial" pitchFamily="34" charset="0"/>
                <a:cs typeface="Arial" pitchFamily="34" charset="0"/>
              </a:rPr>
              <a:t>vrednuje </a:t>
            </a:r>
            <a:r>
              <a:rPr lang="x-none" b="1" dirty="0" smtClean="0">
                <a:latin typeface="Arial" pitchFamily="34" charset="0"/>
                <a:cs typeface="Arial" pitchFamily="34" charset="0"/>
              </a:rPr>
              <a:t>se po nižoj vrednosti od</a:t>
            </a:r>
          </a:p>
          <a:p>
            <a:pPr>
              <a:buNone/>
            </a:pPr>
            <a:r>
              <a:rPr lang="x-none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-  prvobitne KV usklađenje za Am i obezvređenje</a:t>
            </a:r>
          </a:p>
          <a:p>
            <a:pPr>
              <a:buNone/>
            </a:pPr>
            <a:r>
              <a:rPr lang="x-none" dirty="0" smtClean="0">
                <a:latin typeface="Arial" pitchFamily="34" charset="0"/>
                <a:cs typeface="Arial" pitchFamily="34" charset="0"/>
              </a:rPr>
              <a:t>	- nadoknadive vredosti na dan odluke da se sredstvo ne proda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Stalana sredstva namenjena prodaji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Prema MSFI za MSP i Pravilnikom za mikro pravna lica:</a:t>
            </a:r>
          </a:p>
          <a:p>
            <a:pPr>
              <a:buNone/>
            </a:pPr>
            <a:r>
              <a:rPr lang="sr-Latn-RS" dirty="0" smtClean="0"/>
              <a:t>	- ne postoji mogućnost reklasifikovanja</a:t>
            </a:r>
          </a:p>
          <a:p>
            <a:pPr>
              <a:buNone/>
            </a:pPr>
            <a:r>
              <a:rPr lang="sr-Latn-RS" dirty="0" smtClean="0"/>
              <a:t>	- testiraju se na obezvređenje</a:t>
            </a:r>
          </a:p>
          <a:p>
            <a:pPr>
              <a:buNone/>
            </a:pPr>
            <a:r>
              <a:rPr lang="sr-Latn-RS" dirty="0" smtClean="0"/>
              <a:t>	- samo u slučaju kupovine za dalju prodaju idu na grupu 14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GOTOVINSKI EKVIVALENTI I GOTOVINA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Over draft po </a:t>
            </a:r>
            <a:r>
              <a:rPr lang="x-none" smtClean="0">
                <a:latin typeface="Arial" pitchFamily="34" charset="0"/>
                <a:cs typeface="Arial" pitchFamily="34" charset="0"/>
              </a:rPr>
              <a:t>tekućem računu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na dan BS</a:t>
            </a:r>
            <a:r>
              <a:rPr lang="x-none" smtClean="0">
                <a:latin typeface="Arial" pitchFamily="34" charset="0"/>
                <a:cs typeface="Arial" pitchFamily="34" charset="0"/>
              </a:rPr>
              <a:t> 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reklasifikovati </a:t>
            </a:r>
            <a:r>
              <a:rPr lang="x-none" smtClean="0">
                <a:latin typeface="Arial" pitchFamily="34" charset="0"/>
                <a:cs typeface="Arial" pitchFamily="34" charset="0"/>
              </a:rPr>
              <a:t>na 429</a:t>
            </a:r>
            <a:endParaRPr lang="x-none" dirty="0" smtClean="0">
              <a:latin typeface="Arial" pitchFamily="34" charset="0"/>
              <a:cs typeface="Arial" pitchFamily="34" charset="0"/>
            </a:endParaRPr>
          </a:p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Iznos sa poslednjeg izvoda </a:t>
            </a:r>
            <a:r>
              <a:rPr lang="x-none" smtClean="0">
                <a:latin typeface="Arial" pitchFamily="34" charset="0"/>
                <a:cs typeface="Arial" pitchFamily="34" charset="0"/>
              </a:rPr>
              <a:t>u 201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x-none" smtClean="0">
                <a:latin typeface="Arial" pitchFamily="34" charset="0"/>
                <a:cs typeface="Arial" pitchFamily="34" charset="0"/>
              </a:rPr>
              <a:t>.g.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x-none" smtClean="0">
                <a:latin typeface="Arial" pitchFamily="34" charset="0"/>
                <a:cs typeface="Arial" pitchFamily="34" charset="0"/>
              </a:rPr>
              <a:t>prethodnom 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stanju na prvom izvodu </a:t>
            </a:r>
            <a:r>
              <a:rPr lang="x-none" smtClean="0">
                <a:latin typeface="Arial" pitchFamily="34" charset="0"/>
                <a:cs typeface="Arial" pitchFamily="34" charset="0"/>
              </a:rPr>
              <a:t>u 201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x-none" smtClean="0">
                <a:latin typeface="Arial" pitchFamily="34" charset="0"/>
                <a:cs typeface="Arial" pitchFamily="34" charset="0"/>
              </a:rPr>
              <a:t>.g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Devizna sredstva kursirati na dan BS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76400"/>
            <a:ext cx="4038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PDV – GRUPE 27 I 47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Na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 dan BS saldo se može pojaviti samo na na računu 279 ili </a:t>
            </a:r>
            <a:r>
              <a:rPr lang="x-none" smtClean="0">
                <a:latin typeface="Arial" pitchFamily="34" charset="0"/>
                <a:cs typeface="Arial" pitchFamily="34" charset="0"/>
              </a:rPr>
              <a:t>479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osim u slučaju “razgraničenja” PDV</a:t>
            </a:r>
            <a:endParaRPr lang="x-none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a ostalim računima saldo je </a:t>
            </a:r>
            <a:r>
              <a:rPr lang="x-none" smtClean="0">
                <a:latin typeface="Arial" pitchFamily="34" charset="0"/>
                <a:cs typeface="Arial" pitchFamily="34" charset="0"/>
              </a:rPr>
              <a:t>jednak nuli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, ako nema “razgraničenog” PDV</a:t>
            </a:r>
            <a:endParaRPr lang="x-none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ugovni saldo na računu 279 – kod obveznika koji imaju neiskorišćeni poreski kredit  (ako je iznos na računu 279 veći od iznosa na 479)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aldo na računu 479  na dan BS jednak je obavezi iz poslednjeg poreskog perioda </a:t>
            </a:r>
            <a:r>
              <a:rPr lang="x-none" smtClean="0">
                <a:latin typeface="Arial" pitchFamily="34" charset="0"/>
                <a:cs typeface="Arial" pitchFamily="34" charset="0"/>
              </a:rPr>
              <a:t>za 201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x-none" smtClean="0">
                <a:latin typeface="Arial" pitchFamily="34" charset="0"/>
                <a:cs typeface="Arial" pitchFamily="34" charset="0"/>
              </a:rPr>
              <a:t>.g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VREMENSKA RAZGRANIČENJA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x-none" sz="3400" dirty="0" smtClean="0">
                <a:latin typeface="Arial" pitchFamily="34" charset="0"/>
                <a:cs typeface="Arial" pitchFamily="34" charset="0"/>
              </a:rPr>
              <a:t>281 –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Potraživanja</a:t>
            </a:r>
            <a:r>
              <a:rPr lang="x-none" sz="3400" dirty="0" smtClean="0">
                <a:latin typeface="Arial" pitchFamily="34" charset="0"/>
                <a:cs typeface="Arial" pitchFamily="34" charset="0"/>
              </a:rPr>
              <a:t> za nefakturisan prihod – u slučaju neizdavanja računa kada se prihod odnosi na 2 obračunska perioda – razgraničiti na osnovu ugovora</a:t>
            </a:r>
          </a:p>
          <a:p>
            <a:r>
              <a:rPr lang="en-US" sz="34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x-none" sz="3400" dirty="0" smtClean="0">
                <a:latin typeface="Arial" pitchFamily="34" charset="0"/>
                <a:cs typeface="Arial" pitchFamily="34" charset="0"/>
              </a:rPr>
              <a:t>otraživanja za kamatu po oročenom depozitu </a:t>
            </a:r>
            <a:r>
              <a:rPr lang="x-none" sz="3400" smtClean="0">
                <a:latin typeface="Arial" pitchFamily="34" charset="0"/>
                <a:cs typeface="Arial" pitchFamily="34" charset="0"/>
              </a:rPr>
              <a:t>u slučaj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x-none" sz="3400" smtClean="0">
                <a:latin typeface="Arial" pitchFamily="34" charset="0"/>
                <a:cs typeface="Arial" pitchFamily="34" charset="0"/>
              </a:rPr>
              <a:t> </a:t>
            </a:r>
            <a:r>
              <a:rPr lang="x-none" sz="3400" dirty="0" smtClean="0">
                <a:latin typeface="Arial" pitchFamily="34" charset="0"/>
                <a:cs typeface="Arial" pitchFamily="34" charset="0"/>
              </a:rPr>
              <a:t>kada nije dostavljen obračun – kamata </a:t>
            </a:r>
            <a:r>
              <a:rPr lang="x-none" sz="3400" smtClean="0">
                <a:latin typeface="Arial" pitchFamily="34" charset="0"/>
                <a:cs typeface="Arial" pitchFamily="34" charset="0"/>
              </a:rPr>
              <a:t>iz 201</a:t>
            </a:r>
            <a:r>
              <a:rPr lang="sr-Latn-RS" sz="34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x-none" sz="3400" smtClean="0">
                <a:latin typeface="Arial" pitchFamily="34" charset="0"/>
                <a:cs typeface="Arial" pitchFamily="34" charset="0"/>
              </a:rPr>
              <a:t>. </a:t>
            </a:r>
            <a:r>
              <a:rPr lang="x-none" sz="3400" dirty="0" smtClean="0">
                <a:latin typeface="Arial" pitchFamily="34" charset="0"/>
                <a:cs typeface="Arial" pitchFamily="34" charset="0"/>
              </a:rPr>
              <a:t>g. 281/662</a:t>
            </a:r>
          </a:p>
          <a:p>
            <a:r>
              <a:rPr lang="en-US" sz="3400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x-none" sz="3400" dirty="0" smtClean="0">
                <a:latin typeface="Arial" pitchFamily="34" charset="0"/>
                <a:cs typeface="Arial" pitchFamily="34" charset="0"/>
              </a:rPr>
              <a:t>rađevinsko društvo – izvelo inv. radove i knjižilo trošak – prihodi se knjiže na osnovu procene dovršenosti bez obzira što nije izdat račun </a:t>
            </a:r>
            <a:r>
              <a:rPr lang="x-none" sz="3400" smtClean="0">
                <a:latin typeface="Arial" pitchFamily="34" charset="0"/>
                <a:cs typeface="Arial" pitchFamily="34" charset="0"/>
              </a:rPr>
              <a:t>(281/61</a:t>
            </a:r>
            <a:r>
              <a:rPr lang="sr-Latn-RS" sz="34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x-none" sz="3400" smtClean="0">
                <a:latin typeface="Arial" pitchFamily="34" charset="0"/>
                <a:cs typeface="Arial" pitchFamily="34" charset="0"/>
              </a:rPr>
              <a:t>)</a:t>
            </a:r>
            <a:endParaRPr lang="x-none" sz="3400" dirty="0" smtClean="0">
              <a:latin typeface="Arial" pitchFamily="34" charset="0"/>
              <a:cs typeface="Arial" pitchFamily="34" charset="0"/>
            </a:endParaRPr>
          </a:p>
          <a:p>
            <a:r>
              <a:rPr lang="x-none" sz="3400" dirty="0" smtClean="0">
                <a:latin typeface="Arial" pitchFamily="34" charset="0"/>
                <a:cs typeface="Arial" pitchFamily="34" charset="0"/>
              </a:rPr>
              <a:t>Unapred plaćena zakupnina</a:t>
            </a:r>
          </a:p>
          <a:p>
            <a:r>
              <a:rPr lang="x-none" sz="3400" dirty="0" smtClean="0">
                <a:latin typeface="Arial" pitchFamily="34" charset="0"/>
                <a:cs typeface="Arial" pitchFamily="34" charset="0"/>
              </a:rPr>
              <a:t>Razgraničeni troškovi reklame od kojih se koristi očekuju u narednom periodu</a:t>
            </a:r>
          </a:p>
          <a:p>
            <a:r>
              <a:rPr lang="x-none" sz="3400" dirty="0" smtClean="0">
                <a:latin typeface="Arial" pitchFamily="34" charset="0"/>
                <a:cs typeface="Arial" pitchFamily="34" charset="0"/>
              </a:rPr>
              <a:t>Odloženi prihodi po osnovu </a:t>
            </a:r>
            <a:r>
              <a:rPr lang="x-none" sz="3400" smtClean="0">
                <a:latin typeface="Arial" pitchFamily="34" charset="0"/>
                <a:cs typeface="Arial" pitchFamily="34" charset="0"/>
              </a:rPr>
              <a:t>primljenih donacija</a:t>
            </a:r>
            <a:r>
              <a:rPr lang="sr-Latn-RS" sz="3400" dirty="0" smtClean="0">
                <a:latin typeface="Arial" pitchFamily="34" charset="0"/>
                <a:cs typeface="Arial" pitchFamily="34" charset="0"/>
              </a:rPr>
              <a:t> (MRS 20)</a:t>
            </a:r>
            <a:endParaRPr lang="x-none" sz="3400" dirty="0" smtClean="0">
              <a:latin typeface="Arial" pitchFamily="34" charset="0"/>
              <a:cs typeface="Arial" pitchFamily="34" charset="0"/>
            </a:endParaRPr>
          </a:p>
          <a:p>
            <a:endParaRPr lang="x-none" dirty="0" smtClean="0">
              <a:latin typeface="Arial" pitchFamily="34" charset="0"/>
              <a:cs typeface="Arial" pitchFamily="34" charset="0"/>
            </a:endParaRPr>
          </a:p>
          <a:p>
            <a:endParaRPr lang="x-none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“Zlatno pravilo”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x-none" sz="3600" dirty="0" smtClean="0">
                <a:latin typeface="Arial" pitchFamily="34" charset="0"/>
                <a:cs typeface="Arial" pitchFamily="34" charset="0"/>
              </a:rPr>
              <a:t>U jednom obračunskom periodu ne sme biti iskazan trošak a da nije evidentiran prihod po istom osnovu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8" name="Picture 3" descr="printer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76400"/>
            <a:ext cx="4038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x-none" smtClean="0">
                <a:latin typeface="Arial" pitchFamily="34" charset="0"/>
                <a:cs typeface="Arial" pitchFamily="34" charset="0"/>
              </a:rPr>
              <a:t>Razgraničeni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x-none" smtClean="0">
                <a:latin typeface="Arial" pitchFamily="34" charset="0"/>
                <a:cs typeface="Arial" pitchFamily="34" charset="0"/>
              </a:rPr>
              <a:t> 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PDV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>
                <a:latin typeface="Arial" pitchFamily="34" charset="0"/>
                <a:cs typeface="Arial" pitchFamily="34" charset="0"/>
              </a:rPr>
              <a:t>Ukinuti računi:</a:t>
            </a:r>
          </a:p>
          <a:p>
            <a:pPr>
              <a:buNone/>
            </a:pPr>
            <a:r>
              <a:rPr lang="sr-Latn-RS" sz="3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x-none" smtClean="0">
                <a:latin typeface="Arial" pitchFamily="34" charset="0"/>
                <a:cs typeface="Arial" pitchFamily="34" charset="0"/>
              </a:rPr>
              <a:t>287 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Razgraničeni porez na dodatu vrednost</a:t>
            </a:r>
          </a:p>
          <a:p>
            <a:pPr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	497 - Razgraničene obaveze za porez na dodatu vrednost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Nisu propisani računi za “razgraničeni” PDV</a:t>
            </a:r>
          </a:p>
          <a:p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Evidentiranje u okviru grupe 27 i 47 na analitičkim računima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Analitički r</a:t>
            </a:r>
            <a:r>
              <a:rPr lang="x-none" smtClean="0">
                <a:latin typeface="Arial" pitchFamily="34" charset="0"/>
                <a:cs typeface="Arial" pitchFamily="34" charset="0"/>
              </a:rPr>
              <a:t>ačun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i grupe 27 za “razgraničeni” PDV se</a:t>
            </a:r>
            <a:r>
              <a:rPr lang="x-none" smtClean="0">
                <a:latin typeface="Arial" pitchFamily="34" charset="0"/>
                <a:cs typeface="Arial" pitchFamily="34" charset="0"/>
              </a:rPr>
              <a:t> korist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x-none" smtClean="0"/>
              <a:t>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sluge izvršene </a:t>
            </a:r>
            <a:r>
              <a:rPr lang="x-none" smtClean="0">
                <a:latin typeface="Arial" pitchFamily="34" charset="0"/>
                <a:cs typeface="Arial" pitchFamily="34" charset="0"/>
              </a:rPr>
              <a:t>u 201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x-none" smtClean="0">
                <a:latin typeface="Arial" pitchFamily="34" charset="0"/>
                <a:cs typeface="Arial" pitchFamily="34" charset="0"/>
              </a:rPr>
              <a:t>.g.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x-none" smtClean="0">
                <a:latin typeface="Arial" pitchFamily="34" charset="0"/>
                <a:cs typeface="Arial" pitchFamily="34" charset="0"/>
              </a:rPr>
              <a:t> 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pravo na odbitak PDV </a:t>
            </a:r>
            <a:r>
              <a:rPr lang="x-none" smtClean="0">
                <a:latin typeface="Arial" pitchFamily="34" charset="0"/>
                <a:cs typeface="Arial" pitchFamily="34" charset="0"/>
              </a:rPr>
              <a:t>u 201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x-none" smtClean="0">
                <a:latin typeface="Arial" pitchFamily="34" charset="0"/>
                <a:cs typeface="Arial" pitchFamily="34" charset="0"/>
              </a:rPr>
              <a:t>.g.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x-none" smtClean="0">
                <a:latin typeface="Arial" pitchFamily="34" charset="0"/>
                <a:cs typeface="Arial" pitchFamily="34" charset="0"/>
              </a:rPr>
              <a:t>ada 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je stigla faktura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 slučaju da nije ispravan račun – odlaže se korišćenje PDV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rađevinski radovi izvršeni </a:t>
            </a:r>
            <a:r>
              <a:rPr lang="x-none" smtClean="0">
                <a:latin typeface="Arial" pitchFamily="34" charset="0"/>
                <a:cs typeface="Arial" pitchFamily="34" charset="0"/>
              </a:rPr>
              <a:t>u 201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x-none" smtClean="0">
                <a:latin typeface="Arial" pitchFamily="34" charset="0"/>
                <a:cs typeface="Arial" pitchFamily="34" charset="0"/>
              </a:rPr>
              <a:t>.g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. a privremena situacija overena od nadležnog organa </a:t>
            </a:r>
            <a:r>
              <a:rPr lang="x-none" smtClean="0">
                <a:latin typeface="Arial" pitchFamily="34" charset="0"/>
                <a:cs typeface="Arial" pitchFamily="34" charset="0"/>
              </a:rPr>
              <a:t>u 201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x-none" smtClean="0">
                <a:latin typeface="Arial" pitchFamily="34" charset="0"/>
                <a:cs typeface="Arial" pitchFamily="34" charset="0"/>
              </a:rPr>
              <a:t>. 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g.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zdavanje knjižnih odobrenja </a:t>
            </a:r>
            <a:r>
              <a:rPr lang="x-none" smtClean="0">
                <a:latin typeface="Arial" pitchFamily="34" charset="0"/>
                <a:cs typeface="Arial" pitchFamily="34" charset="0"/>
              </a:rPr>
              <a:t>u 201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x-none" smtClean="0">
                <a:latin typeface="Arial" pitchFamily="34" charset="0"/>
                <a:cs typeface="Arial" pitchFamily="34" charset="0"/>
              </a:rPr>
              <a:t>.g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. koja se odnose na </a:t>
            </a:r>
            <a:r>
              <a:rPr lang="x-none" smtClean="0">
                <a:latin typeface="Arial" pitchFamily="34" charset="0"/>
                <a:cs typeface="Arial" pitchFamily="34" charset="0"/>
              </a:rPr>
              <a:t>promet 201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x-none" smtClean="0">
                <a:latin typeface="Arial" pitchFamily="34" charset="0"/>
                <a:cs typeface="Arial" pitchFamily="34" charset="0"/>
              </a:rPr>
              <a:t>.g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. – pravo na odbitak PDV </a:t>
            </a:r>
            <a:r>
              <a:rPr lang="x-none" smtClean="0">
                <a:latin typeface="Arial" pitchFamily="34" charset="0"/>
                <a:cs typeface="Arial" pitchFamily="34" charset="0"/>
              </a:rPr>
              <a:t>u 201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x-none" smtClean="0">
                <a:latin typeface="Arial" pitchFamily="34" charset="0"/>
                <a:cs typeface="Arial" pitchFamily="34" charset="0"/>
              </a:rPr>
              <a:t>.g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 svim situacijama kada se vrši isporuka dobara na KiM a nisu ispunjeni uslovi iz Uredbe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Osnovna sredstva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MSFI za MSP i Pravilnik za mikro pravna lica:</a:t>
            </a:r>
          </a:p>
          <a:p>
            <a:pPr>
              <a:buNone/>
            </a:pPr>
            <a:r>
              <a:rPr lang="sr-Latn-RS" dirty="0" smtClean="0"/>
              <a:t>	- ne dozvoljava vrednovanje po fer vrednosti</a:t>
            </a:r>
          </a:p>
          <a:p>
            <a:pPr>
              <a:buNone/>
            </a:pPr>
            <a:r>
              <a:rPr lang="sr-Latn-RS" dirty="0" smtClean="0"/>
              <a:t>	- nemogućnost kapitalizovanja troškova pozajmljivanja</a:t>
            </a:r>
          </a:p>
          <a:p>
            <a:pPr>
              <a:buNone/>
            </a:pPr>
            <a:r>
              <a:rPr lang="sr-Latn-RS" dirty="0" smtClean="0"/>
              <a:t>• Preispitati korisni vek trajanja i stopu amortizacije</a:t>
            </a:r>
          </a:p>
          <a:p>
            <a:pPr>
              <a:buNone/>
            </a:pPr>
            <a:r>
              <a:rPr lang="sr-Latn-RS" dirty="0" smtClean="0"/>
              <a:t>• Utvrditi računovodstvenim politikama prag za priznavanje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Analitički r</a:t>
            </a:r>
            <a:r>
              <a:rPr lang="x-none" smtClean="0">
                <a:latin typeface="Arial" pitchFamily="34" charset="0"/>
                <a:cs typeface="Arial" pitchFamily="34" charset="0"/>
              </a:rPr>
              <a:t>ačun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i grupe 47 za “razgraničeni” PDV se</a:t>
            </a:r>
            <a:r>
              <a:rPr lang="x-none" smtClean="0">
                <a:latin typeface="Arial" pitchFamily="34" charset="0"/>
                <a:cs typeface="Arial" pitchFamily="34" charset="0"/>
              </a:rPr>
              <a:t> korist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x-none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anjak nastao po popisu </a:t>
            </a:r>
            <a:r>
              <a:rPr lang="x-none" smtClean="0">
                <a:latin typeface="Arial" pitchFamily="34" charset="0"/>
                <a:cs typeface="Arial" pitchFamily="34" charset="0"/>
              </a:rPr>
              <a:t>iz 201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x-none" smtClean="0">
                <a:latin typeface="Arial" pitchFamily="34" charset="0"/>
                <a:cs typeface="Arial" pitchFamily="34" charset="0"/>
              </a:rPr>
              <a:t>.g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. a obaveza za PDV nastaje danom donošenja odluke tj. u </a:t>
            </a:r>
            <a:r>
              <a:rPr lang="x-none" smtClean="0">
                <a:latin typeface="Arial" pitchFamily="34" charset="0"/>
                <a:cs typeface="Arial" pitchFamily="34" charset="0"/>
              </a:rPr>
              <a:t>januaru 201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x-none" smtClean="0">
                <a:latin typeface="Arial" pitchFamily="34" charset="0"/>
                <a:cs typeface="Arial" pitchFamily="34" charset="0"/>
              </a:rPr>
              <a:t>.g. </a:t>
            </a:r>
            <a:endParaRPr lang="x-none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zvođač radova ispostavlja PS </a:t>
            </a:r>
            <a:r>
              <a:rPr lang="x-none" smtClean="0">
                <a:latin typeface="Arial" pitchFamily="34" charset="0"/>
                <a:cs typeface="Arial" pitchFamily="34" charset="0"/>
              </a:rPr>
              <a:t>u 201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x-none" smtClean="0">
                <a:latin typeface="Arial" pitchFamily="34" charset="0"/>
                <a:cs typeface="Arial" pitchFamily="34" charset="0"/>
              </a:rPr>
              <a:t>.g.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x-none" smtClean="0">
                <a:latin typeface="Arial" pitchFamily="34" charset="0"/>
                <a:cs typeface="Arial" pitchFamily="34" charset="0"/>
              </a:rPr>
              <a:t> 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nadzorni organ je overava </a:t>
            </a:r>
            <a:r>
              <a:rPr lang="x-none" smtClean="0">
                <a:latin typeface="Arial" pitchFamily="34" charset="0"/>
                <a:cs typeface="Arial" pitchFamily="34" charset="0"/>
              </a:rPr>
              <a:t>u 201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x-none" smtClean="0">
                <a:latin typeface="Arial" pitchFamily="34" charset="0"/>
                <a:cs typeface="Arial" pitchFamily="34" charset="0"/>
              </a:rPr>
              <a:t>.g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ko se primi knjižno odobrenje </a:t>
            </a:r>
            <a:r>
              <a:rPr lang="x-none" smtClean="0">
                <a:latin typeface="Arial" pitchFamily="34" charset="0"/>
                <a:cs typeface="Arial" pitchFamily="34" charset="0"/>
              </a:rPr>
              <a:t>početkom 201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x-none" smtClean="0">
                <a:latin typeface="Arial" pitchFamily="34" charset="0"/>
                <a:cs typeface="Arial" pitchFamily="34" charset="0"/>
              </a:rPr>
              <a:t>.g. 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x-none" smtClean="0">
                <a:latin typeface="Arial" pitchFamily="34" charset="0"/>
                <a:cs typeface="Arial" pitchFamily="34" charset="0"/>
              </a:rPr>
              <a:t>oje 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se odnosi na promet </a:t>
            </a:r>
            <a:r>
              <a:rPr lang="x-none" smtClean="0">
                <a:latin typeface="Arial" pitchFamily="34" charset="0"/>
                <a:cs typeface="Arial" pitchFamily="34" charset="0"/>
              </a:rPr>
              <a:t>iz 201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x-none" smtClean="0">
                <a:latin typeface="Arial" pitchFamily="34" charset="0"/>
                <a:cs typeface="Arial" pitchFamily="34" charset="0"/>
              </a:rPr>
              <a:t>.g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Naknadno odobren rabat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Korektivni događaj</a:t>
            </a:r>
          </a:p>
          <a:p>
            <a:r>
              <a:rPr lang="en-US" dirty="0" smtClean="0"/>
              <a:t>E</a:t>
            </a:r>
            <a:r>
              <a:rPr lang="sr-Latn-RS" dirty="0" smtClean="0"/>
              <a:t>videntira se u periodu na koji se odnosi</a:t>
            </a:r>
          </a:p>
          <a:p>
            <a:r>
              <a:rPr lang="sr-Latn-RS" dirty="0" smtClean="0"/>
              <a:t>Ako je roba prodata – (501)/(435)</a:t>
            </a:r>
          </a:p>
          <a:p>
            <a:r>
              <a:rPr lang="sr-Latn-RS" dirty="0" smtClean="0"/>
              <a:t>Ako roba nije prodata – (13)/(435)</a:t>
            </a:r>
          </a:p>
          <a:p>
            <a:r>
              <a:rPr lang="sr-Latn-RS" dirty="0" smtClean="0"/>
              <a:t>Kao prihod samo u izuteznim situacijama</a:t>
            </a:r>
          </a:p>
          <a:p>
            <a:r>
              <a:rPr lang="sr-Latn-RS" dirty="0" smtClean="0"/>
              <a:t>PDV se razgraničava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Prodavac</a:t>
            </a:r>
            <a:r>
              <a:rPr lang="en-US" dirty="0" smtClean="0"/>
              <a:t>, </a:t>
            </a:r>
            <a:r>
              <a:rPr lang="en-US" dirty="0" err="1" smtClean="0"/>
              <a:t>obveznik</a:t>
            </a:r>
            <a:r>
              <a:rPr lang="en-US" dirty="0" smtClean="0"/>
              <a:t> PDV, </a:t>
            </a:r>
            <a:r>
              <a:rPr lang="en-US" dirty="0" err="1" smtClean="0"/>
              <a:t>odobrava</a:t>
            </a:r>
            <a:r>
              <a:rPr lang="en-US" dirty="0" smtClean="0"/>
              <a:t> - </a:t>
            </a:r>
            <a:r>
              <a:rPr lang="en-US" dirty="0" err="1" smtClean="0"/>
              <a:t>kupac</a:t>
            </a:r>
            <a:r>
              <a:rPr lang="en-US" dirty="0" smtClean="0"/>
              <a:t>, </a:t>
            </a:r>
            <a:r>
              <a:rPr lang="en-US" dirty="0" err="1" smtClean="0"/>
              <a:t>obvezniku</a:t>
            </a:r>
            <a:r>
              <a:rPr lang="en-US" dirty="0" smtClean="0"/>
              <a:t> PDV, super-</a:t>
            </a:r>
            <a:r>
              <a:rPr lang="en-US" dirty="0" err="1" smtClean="0"/>
              <a:t>rabat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isporučenu</a:t>
            </a:r>
            <a:r>
              <a:rPr lang="en-US" dirty="0" smtClean="0"/>
              <a:t> </a:t>
            </a:r>
            <a:r>
              <a:rPr lang="en-US" dirty="0" err="1" smtClean="0"/>
              <a:t>robu</a:t>
            </a:r>
            <a:r>
              <a:rPr lang="en-US" dirty="0" smtClean="0"/>
              <a:t> u </a:t>
            </a:r>
            <a:r>
              <a:rPr lang="en-US" dirty="0" err="1" smtClean="0"/>
              <a:t>toku</a:t>
            </a:r>
            <a:r>
              <a:rPr lang="en-US" dirty="0" smtClean="0"/>
              <a:t> 2015. </a:t>
            </a:r>
            <a:r>
              <a:rPr lang="en-US" dirty="0" err="1" smtClean="0"/>
              <a:t>godine</a:t>
            </a:r>
            <a:r>
              <a:rPr lang="en-US" dirty="0" smtClean="0"/>
              <a:t>, </a:t>
            </a:r>
            <a:r>
              <a:rPr lang="en-US" dirty="0" err="1" smtClean="0"/>
              <a:t>iznos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2.400.000 </a:t>
            </a:r>
            <a:r>
              <a:rPr lang="en-US" dirty="0" err="1" smtClean="0"/>
              <a:t>dinara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PDV. O tome </a:t>
            </a:r>
            <a:r>
              <a:rPr lang="en-US" dirty="0" err="1" smtClean="0"/>
              <a:t>prodavac</a:t>
            </a:r>
            <a:r>
              <a:rPr lang="en-US" dirty="0" smtClean="0"/>
              <a:t> </a:t>
            </a:r>
            <a:r>
              <a:rPr lang="en-US" dirty="0" err="1" smtClean="0"/>
              <a:t>dostavlja</a:t>
            </a:r>
            <a:r>
              <a:rPr lang="en-US" dirty="0" smtClean="0"/>
              <a:t> </a:t>
            </a:r>
            <a:r>
              <a:rPr lang="en-US" dirty="0" err="1" smtClean="0"/>
              <a:t>kupcu</a:t>
            </a:r>
            <a:r>
              <a:rPr lang="en-US" dirty="0" smtClean="0"/>
              <a:t> </a:t>
            </a:r>
            <a:r>
              <a:rPr lang="en-US" dirty="0" err="1" smtClean="0"/>
              <a:t>knjižno</a:t>
            </a:r>
            <a:r>
              <a:rPr lang="en-US" dirty="0" smtClean="0"/>
              <a:t> </a:t>
            </a:r>
            <a:r>
              <a:rPr lang="en-US" dirty="0" err="1" smtClean="0"/>
              <a:t>odobrenje</a:t>
            </a:r>
            <a:r>
              <a:rPr lang="en-US" dirty="0" smtClean="0"/>
              <a:t> 20.1. 2016. g, </a:t>
            </a:r>
            <a:r>
              <a:rPr lang="en-US" dirty="0" err="1" smtClean="0"/>
              <a:t>kojim</a:t>
            </a:r>
            <a:r>
              <a:rPr lang="en-US" dirty="0" smtClean="0"/>
              <a:t>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obaveštava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popust</a:t>
            </a:r>
            <a:r>
              <a:rPr lang="en-US" dirty="0" smtClean="0"/>
              <a:t> </a:t>
            </a:r>
            <a:r>
              <a:rPr lang="en-US" dirty="0" err="1" smtClean="0"/>
              <a:t>iznosi</a:t>
            </a:r>
            <a:r>
              <a:rPr lang="en-US" dirty="0" smtClean="0"/>
              <a:t> 2.400.000 </a:t>
            </a:r>
            <a:r>
              <a:rPr lang="en-US" dirty="0" err="1" smtClean="0"/>
              <a:t>dinara</a:t>
            </a:r>
            <a:r>
              <a:rPr lang="en-US" dirty="0" smtClean="0"/>
              <a:t>, a </a:t>
            </a:r>
            <a:r>
              <a:rPr lang="en-US" dirty="0" err="1" smtClean="0"/>
              <a:t>da</a:t>
            </a:r>
            <a:r>
              <a:rPr lang="en-US" dirty="0" smtClean="0"/>
              <a:t> se 400.000 </a:t>
            </a:r>
            <a:r>
              <a:rPr lang="en-US" dirty="0" err="1" smtClean="0"/>
              <a:t>dinara</a:t>
            </a:r>
            <a:r>
              <a:rPr lang="en-US" dirty="0" smtClean="0"/>
              <a:t> </a:t>
            </a:r>
            <a:r>
              <a:rPr lang="en-US" dirty="0" err="1" smtClean="0"/>
              <a:t>odnosi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PDV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opštoj</a:t>
            </a:r>
            <a:r>
              <a:rPr lang="en-US" dirty="0" smtClean="0"/>
              <a:t> </a:t>
            </a:r>
            <a:r>
              <a:rPr lang="en-US" dirty="0" err="1" smtClean="0"/>
              <a:t>stopi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20%. </a:t>
            </a:r>
            <a:r>
              <a:rPr lang="en-US" dirty="0" err="1" smtClean="0"/>
              <a:t>Sva</a:t>
            </a:r>
            <a:r>
              <a:rPr lang="en-US" dirty="0" smtClean="0"/>
              <a:t> </a:t>
            </a:r>
            <a:r>
              <a:rPr lang="en-US" dirty="0" err="1" smtClean="0"/>
              <a:t>roba</a:t>
            </a:r>
            <a:r>
              <a:rPr lang="en-US" dirty="0" smtClean="0"/>
              <a:t>,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koju</a:t>
            </a:r>
            <a:r>
              <a:rPr lang="en-US" dirty="0" smtClean="0"/>
              <a:t> se </a:t>
            </a:r>
            <a:r>
              <a:rPr lang="en-US" dirty="0" err="1" smtClean="0"/>
              <a:t>odnosi</a:t>
            </a:r>
            <a:r>
              <a:rPr lang="en-US" dirty="0" smtClean="0"/>
              <a:t> </a:t>
            </a:r>
            <a:r>
              <a:rPr lang="en-US" dirty="0" err="1" smtClean="0"/>
              <a:t>rabat</a:t>
            </a:r>
            <a:r>
              <a:rPr lang="en-US" dirty="0" smtClean="0"/>
              <a:t>, je </a:t>
            </a:r>
            <a:r>
              <a:rPr lang="en-US" dirty="0" err="1" smtClean="0"/>
              <a:t>prodata</a:t>
            </a:r>
            <a:r>
              <a:rPr lang="en-US" dirty="0" smtClean="0"/>
              <a:t>. 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 smtClean="0"/>
              <a:t>knjižno</a:t>
            </a:r>
            <a:r>
              <a:rPr lang="en-US" dirty="0" smtClean="0"/>
              <a:t> </a:t>
            </a:r>
            <a:r>
              <a:rPr lang="en-US" dirty="0" err="1" smtClean="0"/>
              <a:t>odobrenje</a:t>
            </a:r>
            <a:r>
              <a:rPr lang="en-US" dirty="0" smtClean="0"/>
              <a:t> </a:t>
            </a:r>
            <a:r>
              <a:rPr lang="en-US" dirty="0" err="1" smtClean="0"/>
              <a:t>dostavljen</a:t>
            </a:r>
            <a:r>
              <a:rPr lang="en-US" dirty="0" smtClean="0"/>
              <a:t> je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obračun</a:t>
            </a:r>
            <a:r>
              <a:rPr lang="en-US" dirty="0" smtClean="0"/>
              <a:t> </a:t>
            </a:r>
            <a:r>
              <a:rPr lang="en-US" dirty="0" err="1" smtClean="0"/>
              <a:t>utvrđenog</a:t>
            </a:r>
            <a:r>
              <a:rPr lang="en-US" dirty="0" smtClean="0"/>
              <a:t> super-</a:t>
            </a:r>
            <a:r>
              <a:rPr lang="en-US" dirty="0" err="1" smtClean="0"/>
              <a:t>rabata</a:t>
            </a:r>
            <a:r>
              <a:rPr lang="en-US" dirty="0" smtClean="0"/>
              <a:t>. U </a:t>
            </a:r>
            <a:r>
              <a:rPr lang="en-US" dirty="0" err="1" smtClean="0"/>
              <a:t>vezi</a:t>
            </a:r>
            <a:r>
              <a:rPr lang="en-US" dirty="0" smtClean="0"/>
              <a:t> </a:t>
            </a:r>
            <a:r>
              <a:rPr lang="en-US" dirty="0" err="1" smtClean="0"/>
              <a:t>dobijenog</a:t>
            </a:r>
            <a:r>
              <a:rPr lang="en-US" dirty="0" smtClean="0"/>
              <a:t> </a:t>
            </a:r>
            <a:r>
              <a:rPr lang="en-US" dirty="0" err="1" smtClean="0"/>
              <a:t>knjižnog</a:t>
            </a:r>
            <a:r>
              <a:rPr lang="en-US" dirty="0" smtClean="0"/>
              <a:t> </a:t>
            </a:r>
            <a:r>
              <a:rPr lang="en-US" dirty="0" err="1" smtClean="0"/>
              <a:t>odobrenja</a:t>
            </a:r>
            <a:r>
              <a:rPr lang="en-US" dirty="0" smtClean="0"/>
              <a:t>, </a:t>
            </a:r>
            <a:r>
              <a:rPr lang="en-US" dirty="0" err="1" smtClean="0"/>
              <a:t>kupac</a:t>
            </a:r>
            <a:r>
              <a:rPr lang="en-US" dirty="0" smtClean="0"/>
              <a:t> </a:t>
            </a:r>
            <a:r>
              <a:rPr lang="en-US" dirty="0" err="1" smtClean="0"/>
              <a:t>dostavlja</a:t>
            </a:r>
            <a:r>
              <a:rPr lang="en-US" dirty="0" smtClean="0"/>
              <a:t> </a:t>
            </a:r>
            <a:r>
              <a:rPr lang="en-US" dirty="0" err="1" smtClean="0"/>
              <a:t>prodavcu</a:t>
            </a:r>
            <a:r>
              <a:rPr lang="en-US" dirty="0" smtClean="0"/>
              <a:t> </a:t>
            </a:r>
            <a:r>
              <a:rPr lang="en-US" dirty="0" err="1" smtClean="0"/>
              <a:t>potvrdu</a:t>
            </a:r>
            <a:r>
              <a:rPr lang="en-US" dirty="0" smtClean="0"/>
              <a:t> o </a:t>
            </a:r>
            <a:r>
              <a:rPr lang="en-US" dirty="0" err="1" smtClean="0"/>
              <a:t>umanjenju</a:t>
            </a:r>
            <a:r>
              <a:rPr lang="en-US" dirty="0" smtClean="0"/>
              <a:t> </a:t>
            </a:r>
            <a:r>
              <a:rPr lang="en-US" dirty="0" err="1" smtClean="0"/>
              <a:t>prenetog</a:t>
            </a:r>
            <a:r>
              <a:rPr lang="en-US" dirty="0" smtClean="0"/>
              <a:t> PDV </a:t>
            </a:r>
            <a:r>
              <a:rPr lang="en-US" dirty="0" err="1" smtClean="0"/>
              <a:t>po</a:t>
            </a:r>
            <a:r>
              <a:rPr lang="en-US" dirty="0" smtClean="0"/>
              <a:t> tom </a:t>
            </a:r>
            <a:r>
              <a:rPr lang="en-US" dirty="0" err="1" smtClean="0"/>
              <a:t>osnovu</a:t>
            </a:r>
            <a:r>
              <a:rPr lang="en-US" dirty="0" smtClean="0"/>
              <a:t> u </a:t>
            </a:r>
            <a:r>
              <a:rPr lang="en-US" dirty="0" err="1" smtClean="0"/>
              <a:t>iznosu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400.000 </a:t>
            </a:r>
            <a:r>
              <a:rPr lang="en-US" dirty="0" err="1" smtClean="0"/>
              <a:t>dinara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 smtClean="0"/>
              <a:t/>
            </a:r>
            <a:br>
              <a:rPr lang="sr-Latn-RS" b="1" dirty="0" smtClean="0"/>
            </a:br>
            <a:r>
              <a:rPr lang="en-US" dirty="0" err="1" smtClean="0"/>
              <a:t>Knjiženje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prodavca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8382000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</a:t>
            </a:r>
            <a:r>
              <a:rPr lang="en-US" dirty="0" smtClean="0"/>
              <a:t>n</a:t>
            </a:r>
            <a:r>
              <a:rPr lang="sr-Latn-RS" dirty="0" smtClean="0"/>
              <a:t>jiženje kod kupca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458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Računi iz 2015.g primljeni u 2016.g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845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Dekomponovanje salda računa aktive i pasive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x-none" sz="4000" b="1" dirty="0" smtClean="0">
                <a:latin typeface="Arial" pitchFamily="34" charset="0"/>
                <a:cs typeface="Arial" pitchFamily="34" charset="0"/>
              </a:rPr>
              <a:t>Računi aktive </a:t>
            </a:r>
            <a:r>
              <a:rPr lang="x-none" sz="4000" dirty="0" smtClean="0">
                <a:latin typeface="Arial" pitchFamily="34" charset="0"/>
                <a:cs typeface="Arial" pitchFamily="34" charset="0"/>
              </a:rPr>
              <a:t>– ne mogu imati potražni saldo, ukoliko se javi preknjižiti na račune pasive</a:t>
            </a:r>
          </a:p>
          <a:p>
            <a:r>
              <a:rPr lang="x-none" sz="4000" b="1" dirty="0" smtClean="0">
                <a:latin typeface="Arial" pitchFamily="34" charset="0"/>
                <a:cs typeface="Arial" pitchFamily="34" charset="0"/>
              </a:rPr>
              <a:t>Računi pasive </a:t>
            </a:r>
            <a:r>
              <a:rPr lang="x-none" sz="4000" dirty="0" smtClean="0">
                <a:latin typeface="Arial" pitchFamily="34" charset="0"/>
                <a:cs typeface="Arial" pitchFamily="34" charset="0"/>
              </a:rPr>
              <a:t>- ne mogu imati dugovni saldo, ukoliko se javi preknjižiti na račune aktive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smtClean="0">
                <a:latin typeface="Arial" pitchFamily="34" charset="0"/>
                <a:cs typeface="Arial" pitchFamily="34" charset="0"/>
              </a:rPr>
              <a:t>ODLOŽENA PORESKA SREDSTVA I OBAVEZE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latin typeface="Arial" pitchFamily="34" charset="0"/>
                <a:cs typeface="Arial" pitchFamily="34" charset="0"/>
              </a:rPr>
              <a:t>U FI za 2015. g. utvrđivanje odloženih poreza vrši se primenom </a:t>
            </a:r>
            <a:r>
              <a:rPr lang="sr-Latn-RS" sz="4000" b="1" dirty="0" smtClean="0">
                <a:latin typeface="Arial" pitchFamily="34" charset="0"/>
                <a:cs typeface="Arial" pitchFamily="34" charset="0"/>
              </a:rPr>
              <a:t>stope poreza na dobit od 15%</a:t>
            </a:r>
          </a:p>
          <a:p>
            <a:r>
              <a:rPr lang="sr-Latn-RS" sz="4000" dirty="0" smtClean="0">
                <a:latin typeface="Arial" pitchFamily="34" charset="0"/>
                <a:cs typeface="Arial" pitchFamily="34" charset="0"/>
              </a:rPr>
              <a:t>Pravilnik za mikro i druga pravna lica – ne vrši se obračun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MRS 12 i Odeljak 29 MSFI za MSP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• </a:t>
            </a:r>
            <a:r>
              <a:rPr lang="x-none" sz="3500" b="1" dirty="0" err="1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3500" b="1" dirty="0" err="1" smtClean="0">
                <a:latin typeface="Arial" pitchFamily="34" charset="0"/>
                <a:cs typeface="Arial" pitchFamily="34" charset="0"/>
              </a:rPr>
              <a:t>dložene</a:t>
            </a: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 smtClean="0">
                <a:latin typeface="Arial" pitchFamily="34" charset="0"/>
                <a:cs typeface="Arial" pitchFamily="34" charset="0"/>
              </a:rPr>
              <a:t>poreske</a:t>
            </a: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 smtClean="0">
                <a:latin typeface="Arial" pitchFamily="34" charset="0"/>
                <a:cs typeface="Arial" pitchFamily="34" charset="0"/>
              </a:rPr>
              <a:t>obaveze</a:t>
            </a: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su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iznosi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poreza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dobitak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plativi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budućim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periodima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odnosu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oporezive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privremene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razlike</a:t>
            </a:r>
            <a:endParaRPr lang="en-US" sz="3500" dirty="0" smtClean="0">
              <a:latin typeface="Arial" pitchFamily="34" charset="0"/>
              <a:cs typeface="Arial" pitchFamily="34" charset="0"/>
            </a:endParaRPr>
          </a:p>
          <a:p>
            <a:endParaRPr lang="en-US" sz="3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5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x-none" sz="3500" b="1" dirty="0" err="1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3500" b="1" dirty="0" err="1" smtClean="0">
                <a:latin typeface="Arial" pitchFamily="34" charset="0"/>
                <a:cs typeface="Arial" pitchFamily="34" charset="0"/>
              </a:rPr>
              <a:t>dložena</a:t>
            </a: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 smtClean="0">
                <a:latin typeface="Arial" pitchFamily="34" charset="0"/>
                <a:cs typeface="Arial" pitchFamily="34" charset="0"/>
              </a:rPr>
              <a:t>poreska</a:t>
            </a: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 smtClean="0">
                <a:latin typeface="Arial" pitchFamily="34" charset="0"/>
                <a:cs typeface="Arial" pitchFamily="34" charset="0"/>
              </a:rPr>
              <a:t>sredstva</a:t>
            </a: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su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iznosi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poreza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dobitak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su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nadoknadivi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budućim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periodima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odnose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x-none" sz="35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odbitne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privremene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razlike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None/>
            </a:pPr>
            <a:r>
              <a:rPr lang="x-none" sz="35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neiskorišćene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poreske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gubitke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prenete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naredni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period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x-none" sz="35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neiskorišćeni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poreski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kredit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prenet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naredni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period;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dloženi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poreski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prihodi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rashodi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Odloženi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poreski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prihodi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nastaju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osnovu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odloženih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poreskih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sredstava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knjiže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potražnoj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strani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računa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722,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stavom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knjiženje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28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/722, </a:t>
            </a:r>
          </a:p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Odloženi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poreski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rashodi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nastaju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osnovu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odloženih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poreskih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obaveza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knjiže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dugovnoj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strani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računa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722,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stavom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knjiženje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722/498</a:t>
            </a:r>
            <a:r>
              <a:rPr lang="x-none" smtClean="0">
                <a:latin typeface="Arial" pitchFamily="34" charset="0"/>
                <a:cs typeface="Arial" pitchFamily="34" charset="0"/>
              </a:rPr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Investicione nekretnine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o fer vrednosti ili NV</a:t>
            </a:r>
          </a:p>
          <a:p>
            <a:r>
              <a:rPr lang="sr-Latn-RS" dirty="0" smtClean="0"/>
              <a:t>Ako se vodi po FV ne obračunava se AM</a:t>
            </a:r>
          </a:p>
          <a:p>
            <a:r>
              <a:rPr lang="sr-Latn-RS" dirty="0" smtClean="0"/>
              <a:t>MSFI za MSP i Pravilnik za mikro pravna lica:</a:t>
            </a:r>
          </a:p>
          <a:p>
            <a:pPr>
              <a:buNone/>
            </a:pPr>
            <a:r>
              <a:rPr lang="sr-Latn-RS" dirty="0" smtClean="0"/>
              <a:t>	- ako vodi po NV knjiži se na 022</a:t>
            </a:r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Stalne i privremne poreske razlike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x-none" sz="2800" smtClean="0"/>
              <a:t>Stalne pore</a:t>
            </a:r>
            <a:r>
              <a:rPr lang="en-US" sz="2800" dirty="0" err="1" smtClean="0"/>
              <a:t>ske</a:t>
            </a:r>
            <a:r>
              <a:rPr lang="en-US" sz="2800" dirty="0" smtClean="0"/>
              <a:t> </a:t>
            </a:r>
            <a:r>
              <a:rPr lang="en-US" sz="2800" dirty="0" err="1" smtClean="0"/>
              <a:t>razlike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vi-VN" b="1" dirty="0" smtClean="0"/>
              <a:t>po osnovu kojih se </a:t>
            </a:r>
            <a:r>
              <a:rPr lang="x-none" b="1" smtClean="0"/>
              <a:t>NE </a:t>
            </a:r>
            <a:r>
              <a:rPr lang="vi-VN" b="1" dirty="0" smtClean="0"/>
              <a:t>javljaju odloženi porezi </a:t>
            </a:r>
            <a:r>
              <a:rPr lang="vi-VN" dirty="0" smtClean="0"/>
              <a:t>(korekcije prihoda i rashoda po osnovu transfernih cena i po osnovu nepriznavanja pojedinih rashoda po poreskim propisima </a:t>
            </a:r>
            <a:r>
              <a:rPr lang="x-none" smtClean="0"/>
              <a:t>- </a:t>
            </a:r>
            <a:r>
              <a:rPr lang="vi-VN" dirty="0" smtClean="0"/>
              <a:t>visina rashoda za reprezentaciju, reklame i propagandu, za humanitarne svrhe i dr</a:t>
            </a:r>
            <a:r>
              <a:rPr lang="sr-Latn-RS" dirty="0" smtClean="0"/>
              <a:t>.</a:t>
            </a:r>
            <a:r>
              <a:rPr lang="vi-VN" dirty="0" smtClean="0"/>
              <a:t>)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46575" cy="639762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 smtClean="0"/>
              <a:t>Privremene</a:t>
            </a:r>
            <a:r>
              <a:rPr lang="en-US" sz="2800" dirty="0" smtClean="0"/>
              <a:t> </a:t>
            </a:r>
            <a:r>
              <a:rPr lang="en-US" sz="2800" dirty="0" err="1" smtClean="0"/>
              <a:t>poreske</a:t>
            </a:r>
            <a:r>
              <a:rPr lang="en-US" sz="2800" dirty="0" smtClean="0"/>
              <a:t> </a:t>
            </a:r>
            <a:r>
              <a:rPr lang="en-US" sz="2800" dirty="0" err="1" smtClean="0"/>
              <a:t>razlike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vi-VN" sz="2800" dirty="0" smtClean="0"/>
              <a:t>su razlike između knjigovodstvene vrednosti nekog sredstva ili obaveze prikazane u </a:t>
            </a:r>
            <a:r>
              <a:rPr lang="x-none" sz="2800" smtClean="0"/>
              <a:t>BS</a:t>
            </a:r>
            <a:r>
              <a:rPr lang="vi-VN" sz="2800" dirty="0" smtClean="0"/>
              <a:t> i njihove poreske osnovice</a:t>
            </a: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Utvrđivanje pr</a:t>
            </a:r>
            <a:r>
              <a:rPr lang="en-US" dirty="0" err="1" smtClean="0"/>
              <a:t>ivremen</a:t>
            </a:r>
            <a:r>
              <a:rPr lang="x-none" dirty="0" smtClean="0"/>
              <a:t>ih</a:t>
            </a:r>
            <a:r>
              <a:rPr lang="en-US" dirty="0" smtClean="0"/>
              <a:t> </a:t>
            </a:r>
            <a:r>
              <a:rPr lang="en-US" dirty="0" err="1" smtClean="0"/>
              <a:t>poresk</a:t>
            </a:r>
            <a:r>
              <a:rPr lang="x-none" dirty="0" smtClean="0"/>
              <a:t>ih</a:t>
            </a:r>
            <a:r>
              <a:rPr lang="en-US" dirty="0" smtClean="0"/>
              <a:t> </a:t>
            </a:r>
            <a:r>
              <a:rPr lang="en-US" dirty="0" err="1" smtClean="0"/>
              <a:t>razlik</a:t>
            </a:r>
            <a:r>
              <a:rPr lang="x-none" dirty="0" smtClean="0"/>
              <a:t>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x-none" b="1" dirty="0" smtClean="0"/>
          </a:p>
          <a:p>
            <a:pPr>
              <a:buNone/>
            </a:pPr>
            <a:r>
              <a:rPr lang="x-none" b="1" dirty="0" smtClean="0"/>
              <a:t>	</a:t>
            </a:r>
            <a:r>
              <a:rPr lang="vi-VN" sz="3800" b="1" dirty="0" smtClean="0"/>
              <a:t>• Ako je poreska osnovica sredstava veća od računovodstvene</a:t>
            </a:r>
            <a:r>
              <a:rPr lang="x-none" sz="3800" b="1" dirty="0" smtClean="0"/>
              <a:t> </a:t>
            </a:r>
            <a:r>
              <a:rPr lang="vi-VN" sz="3800" b="1" dirty="0" smtClean="0"/>
              <a:t>osnovice sredstava, utvrđuje se kumulativno odloženo sredstvo po formuli:</a:t>
            </a:r>
          </a:p>
          <a:p>
            <a:endParaRPr lang="vi-VN" sz="3800" b="1" dirty="0" smtClean="0"/>
          </a:p>
          <a:p>
            <a:pPr>
              <a:buNone/>
            </a:pPr>
            <a:r>
              <a:rPr lang="x-none" sz="3800" b="1" dirty="0" smtClean="0"/>
              <a:t>	</a:t>
            </a:r>
            <a:r>
              <a:rPr lang="vi-VN" sz="3800" b="1" dirty="0" smtClean="0"/>
              <a:t>Kumulativno odloženo poresko sredstvo = (poreska osnovica – računovodstvena osnovica) x 1</a:t>
            </a:r>
            <a:r>
              <a:rPr lang="sr-Latn-RS" sz="3800" b="1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vi-VN" sz="3800" b="1" dirty="0" smtClean="0"/>
              <a:t>%. </a:t>
            </a:r>
          </a:p>
          <a:p>
            <a:pPr>
              <a:buNone/>
            </a:pPr>
            <a:r>
              <a:rPr lang="vi-VN" sz="3800" b="1" dirty="0" smtClean="0"/>
              <a:t> </a:t>
            </a:r>
          </a:p>
          <a:p>
            <a:pPr>
              <a:buNone/>
            </a:pPr>
            <a:r>
              <a:rPr lang="x-none" sz="3800" b="1" dirty="0" smtClean="0"/>
              <a:t>	</a:t>
            </a:r>
            <a:r>
              <a:rPr lang="vi-VN" sz="3800" b="1" dirty="0" smtClean="0"/>
              <a:t>• Ako je računovodstvena osnovica veća od poreske osnovice, utvrđuje se kumulativno odložena poreska obaveza po formuli:</a:t>
            </a:r>
          </a:p>
          <a:p>
            <a:endParaRPr lang="vi-VN" sz="3800" b="1" dirty="0" smtClean="0"/>
          </a:p>
          <a:p>
            <a:pPr>
              <a:buNone/>
            </a:pPr>
            <a:r>
              <a:rPr lang="x-none" sz="3800" b="1" dirty="0" smtClean="0"/>
              <a:t>	</a:t>
            </a:r>
            <a:r>
              <a:rPr lang="vi-VN" sz="3800" b="1" dirty="0" smtClean="0"/>
              <a:t>Kumulativno odložena poreska obaveza = (računovodstvena osnovica - poreska osnovica) x 1</a:t>
            </a:r>
            <a:r>
              <a:rPr lang="sr-Latn-RS" sz="3800" b="1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vi-VN" sz="3800" b="1" dirty="0" smtClean="0"/>
              <a:t>%. </a:t>
            </a:r>
          </a:p>
          <a:p>
            <a:pPr>
              <a:buNone/>
            </a:pPr>
            <a:r>
              <a:rPr lang="vi-VN" sz="3800" b="1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err="1" smtClean="0">
                <a:latin typeface="Arial" pitchFamily="34" charset="0"/>
                <a:cs typeface="Arial" pitchFamily="34" charset="0"/>
              </a:rPr>
              <a:t>Privremene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 smtClean="0">
                <a:latin typeface="Arial" pitchFamily="34" charset="0"/>
                <a:cs typeface="Arial" pitchFamily="34" charset="0"/>
              </a:rPr>
              <a:t>poreske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 smtClean="0">
                <a:latin typeface="Arial" pitchFamily="34" charset="0"/>
                <a:cs typeface="Arial" pitchFamily="34" charset="0"/>
              </a:rPr>
              <a:t>razlike</a:t>
            </a:r>
            <a:r>
              <a:rPr lang="x-none" sz="3800" dirty="0" smtClean="0">
                <a:latin typeface="Arial" pitchFamily="34" charset="0"/>
                <a:cs typeface="Arial" pitchFamily="34" charset="0"/>
              </a:rPr>
              <a:t> po osnovu kojih nastaju odložene poreske obaveze</a:t>
            </a:r>
            <a:endParaRPr lang="en-US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x-none" sz="5500" b="1" dirty="0" smtClean="0"/>
          </a:p>
          <a:p>
            <a:pPr>
              <a:buFontTx/>
              <a:buChar char="-"/>
            </a:pPr>
            <a:r>
              <a:rPr lang="vi-VN" sz="5500" b="1" dirty="0" smtClean="0"/>
              <a:t>različito obračunate amortizacije po računovodstvenim i po poreskim propisima</a:t>
            </a:r>
            <a:r>
              <a:rPr lang="x-none" sz="5500" b="1" dirty="0" smtClean="0"/>
              <a:t> </a:t>
            </a:r>
            <a:r>
              <a:rPr lang="x-none" sz="5500" dirty="0" smtClean="0"/>
              <a:t>– </a:t>
            </a:r>
            <a:r>
              <a:rPr lang="x-none" sz="5500" dirty="0" smtClean="0">
                <a:latin typeface="Arial" pitchFamily="34" charset="0"/>
                <a:cs typeface="Arial" pitchFamily="34" charset="0"/>
              </a:rPr>
              <a:t>kada je knjigovodstvena vrednost tih sredstava veća od njihove poreske osnovice (</a:t>
            </a:r>
            <a:r>
              <a:rPr lang="x-none" sz="5500" smtClean="0">
                <a:latin typeface="Arial" pitchFamily="34" charset="0"/>
                <a:cs typeface="Arial" pitchFamily="34" charset="0"/>
              </a:rPr>
              <a:t>primenom 1</a:t>
            </a:r>
            <a:r>
              <a:rPr lang="sr-Latn-RS" sz="55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x-none" sz="5500" smtClean="0">
                <a:latin typeface="Arial" pitchFamily="34" charset="0"/>
                <a:cs typeface="Arial" pitchFamily="34" charset="0"/>
              </a:rPr>
              <a:t>% </a:t>
            </a:r>
            <a:r>
              <a:rPr lang="x-none" sz="5500" dirty="0" smtClean="0">
                <a:latin typeface="Arial" pitchFamily="34" charset="0"/>
                <a:cs typeface="Arial" pitchFamily="34" charset="0"/>
              </a:rPr>
              <a:t>na razliku)</a:t>
            </a:r>
            <a:r>
              <a:rPr lang="vi-VN" sz="5500" dirty="0" smtClean="0">
                <a:latin typeface="Arial" pitchFamily="34" charset="0"/>
                <a:cs typeface="Arial" pitchFamily="34" charset="0"/>
              </a:rPr>
              <a:t> </a:t>
            </a:r>
            <a:endParaRPr lang="x-none" sz="55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vi-VN" sz="5500" b="1" dirty="0" smtClean="0"/>
              <a:t>kada se stalna sredstva revalorizuju</a:t>
            </a:r>
            <a:r>
              <a:rPr lang="x-none" sz="5500" b="1" dirty="0" smtClean="0"/>
              <a:t> </a:t>
            </a:r>
            <a:r>
              <a:rPr lang="x-none" sz="5500" b="1" dirty="0" smtClean="0">
                <a:latin typeface="Arial" pitchFamily="34" charset="0"/>
                <a:cs typeface="Arial" pitchFamily="34" charset="0"/>
              </a:rPr>
              <a:t>u skladu sa metodom fer vrednosti</a:t>
            </a:r>
            <a:r>
              <a:rPr lang="vi-VN" sz="55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vi-VN" sz="5500" dirty="0" smtClean="0"/>
              <a:t> a iznosi revalorizacije se ne priznaju u poreske svrhe</a:t>
            </a:r>
            <a:r>
              <a:rPr lang="x-none" sz="5500" dirty="0" smtClean="0"/>
              <a:t> </a:t>
            </a:r>
            <a:r>
              <a:rPr lang="x-none" sz="55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x-none" sz="5500" smtClean="0">
                <a:latin typeface="Arial" pitchFamily="34" charset="0"/>
                <a:cs typeface="Arial" pitchFamily="34" charset="0"/>
              </a:rPr>
              <a:t>primenom 1</a:t>
            </a:r>
            <a:r>
              <a:rPr lang="sr-Latn-RS" sz="55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x-none" sz="5500" smtClean="0">
                <a:latin typeface="Arial" pitchFamily="34" charset="0"/>
                <a:cs typeface="Arial" pitchFamily="34" charset="0"/>
              </a:rPr>
              <a:t>% </a:t>
            </a:r>
            <a:r>
              <a:rPr lang="x-none" sz="5500" dirty="0" smtClean="0">
                <a:latin typeface="Arial" pitchFamily="34" charset="0"/>
                <a:cs typeface="Arial" pitchFamily="34" charset="0"/>
              </a:rPr>
              <a:t>na iznos revalorizacionih rezervi)</a:t>
            </a:r>
            <a:r>
              <a:rPr lang="vi-VN" sz="55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None/>
            </a:pPr>
            <a:endParaRPr lang="vi-VN" sz="4800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x-none" sz="3800" dirty="0" smtClean="0">
                <a:latin typeface="Arial" pitchFamily="34" charset="0"/>
                <a:cs typeface="Arial" pitchFamily="34" charset="0"/>
              </a:rPr>
              <a:t>Odbitne privremene razlike po osnovu kojih nastaju odložena poreska sredstva</a:t>
            </a:r>
            <a:endParaRPr lang="en-US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endParaRPr lang="x-none" sz="5500" b="1" dirty="0" smtClean="0"/>
          </a:p>
          <a:p>
            <a:pPr>
              <a:buFontTx/>
              <a:buChar char="-"/>
            </a:pPr>
            <a:r>
              <a:rPr lang="vi-VN" sz="5500" b="1" dirty="0" smtClean="0"/>
              <a:t>različito obračunate amortizacije po računovodstvenim i po poreskim propisima</a:t>
            </a:r>
            <a:r>
              <a:rPr lang="x-none" sz="5500" dirty="0" smtClean="0"/>
              <a:t> </a:t>
            </a:r>
            <a:r>
              <a:rPr lang="x-none" sz="5500" dirty="0" smtClean="0">
                <a:latin typeface="Arial" pitchFamily="34" charset="0"/>
                <a:cs typeface="Arial" pitchFamily="34" charset="0"/>
              </a:rPr>
              <a:t>kada je knjigovodstvena vrednost tih sredstava manja od njihove poreske osnovice (</a:t>
            </a:r>
            <a:r>
              <a:rPr lang="x-none" sz="5500" smtClean="0">
                <a:latin typeface="Arial" pitchFamily="34" charset="0"/>
                <a:cs typeface="Arial" pitchFamily="34" charset="0"/>
              </a:rPr>
              <a:t>primenom 1</a:t>
            </a:r>
            <a:r>
              <a:rPr lang="sr-Latn-RS" sz="55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x-none" sz="5500" smtClean="0">
                <a:latin typeface="Arial" pitchFamily="34" charset="0"/>
                <a:cs typeface="Arial" pitchFamily="34" charset="0"/>
              </a:rPr>
              <a:t>% </a:t>
            </a:r>
            <a:r>
              <a:rPr lang="x-none" sz="5500" dirty="0" smtClean="0">
                <a:latin typeface="Arial" pitchFamily="34" charset="0"/>
                <a:cs typeface="Arial" pitchFamily="34" charset="0"/>
              </a:rPr>
              <a:t>na razliku);</a:t>
            </a:r>
          </a:p>
          <a:p>
            <a:pPr>
              <a:buFontTx/>
              <a:buChar char="-"/>
            </a:pPr>
            <a:r>
              <a:rPr lang="vi-VN" sz="5500" b="1" dirty="0" smtClean="0"/>
              <a:t>po osnovu dugoročnih rezervisanja za otpremnine zbog odlaska u penziju</a:t>
            </a:r>
            <a:r>
              <a:rPr lang="x-none" sz="5500" b="1" dirty="0" smtClean="0"/>
              <a:t> – </a:t>
            </a:r>
            <a:r>
              <a:rPr lang="x-none" sz="5500" dirty="0" smtClean="0">
                <a:latin typeface="Arial" pitchFamily="34" charset="0"/>
                <a:cs typeface="Arial" pitchFamily="34" charset="0"/>
              </a:rPr>
              <a:t>kada se rashod u PB ne prizneje u periodu kada je obračunat već kada otpremnine budu isplaćene (</a:t>
            </a:r>
            <a:r>
              <a:rPr lang="x-none" sz="5500" smtClean="0">
                <a:latin typeface="Arial" pitchFamily="34" charset="0"/>
                <a:cs typeface="Arial" pitchFamily="34" charset="0"/>
              </a:rPr>
              <a:t>primenom 1</a:t>
            </a:r>
            <a:r>
              <a:rPr lang="sr-Latn-RS" sz="55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x-none" sz="5500" smtClean="0">
                <a:latin typeface="Arial" pitchFamily="34" charset="0"/>
                <a:cs typeface="Arial" pitchFamily="34" charset="0"/>
              </a:rPr>
              <a:t>% </a:t>
            </a:r>
            <a:r>
              <a:rPr lang="x-none" sz="5500" dirty="0" smtClean="0">
                <a:latin typeface="Arial" pitchFamily="34" charset="0"/>
                <a:cs typeface="Arial" pitchFamily="34" charset="0"/>
              </a:rPr>
              <a:t>na iznos rezervisanja);</a:t>
            </a:r>
            <a:endParaRPr lang="vi-VN" sz="55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vi-VN" sz="5500" b="1" dirty="0" smtClean="0"/>
              <a:t>po osnovu dugoročnih rezervisanja zbog datih jemstava i garancija</a:t>
            </a:r>
            <a:r>
              <a:rPr lang="x-none" sz="5500" b="1" dirty="0" smtClean="0"/>
              <a:t> – </a:t>
            </a:r>
            <a:r>
              <a:rPr lang="x-none" sz="5500" dirty="0" smtClean="0">
                <a:latin typeface="Arial" pitchFamily="34" charset="0"/>
                <a:cs typeface="Arial" pitchFamily="34" charset="0"/>
              </a:rPr>
              <a:t>kada se rashod u PB ne prizneje u periodu kada je obračunat već kada rezervisanje budu iskorišćeno (</a:t>
            </a:r>
            <a:r>
              <a:rPr lang="x-none" sz="5500" smtClean="0">
                <a:latin typeface="Arial" pitchFamily="34" charset="0"/>
                <a:cs typeface="Arial" pitchFamily="34" charset="0"/>
              </a:rPr>
              <a:t>primenom 1</a:t>
            </a:r>
            <a:r>
              <a:rPr lang="sr-Latn-RS" sz="55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x-none" sz="5500" smtClean="0">
                <a:latin typeface="Arial" pitchFamily="34" charset="0"/>
                <a:cs typeface="Arial" pitchFamily="34" charset="0"/>
              </a:rPr>
              <a:t>% </a:t>
            </a:r>
            <a:r>
              <a:rPr lang="x-none" sz="5500" dirty="0" smtClean="0">
                <a:latin typeface="Arial" pitchFamily="34" charset="0"/>
                <a:cs typeface="Arial" pitchFamily="34" charset="0"/>
              </a:rPr>
              <a:t>na iznos rezervisanja);</a:t>
            </a:r>
            <a:r>
              <a:rPr lang="vi-VN" sz="5500" dirty="0" smtClean="0"/>
              <a:t> </a:t>
            </a:r>
            <a:endParaRPr lang="x-none" sz="5500" dirty="0" smtClean="0"/>
          </a:p>
          <a:p>
            <a:pPr>
              <a:buFontTx/>
              <a:buChar char="-"/>
            </a:pPr>
            <a:r>
              <a:rPr lang="vi-VN" sz="5500" b="1" dirty="0" smtClean="0"/>
              <a:t>po osnovu obezvređenja </a:t>
            </a:r>
            <a:r>
              <a:rPr lang="x-none" sz="5500" b="1" dirty="0" smtClean="0">
                <a:latin typeface="Arial" pitchFamily="34" charset="0"/>
                <a:cs typeface="Arial" pitchFamily="34" charset="0"/>
              </a:rPr>
              <a:t>imovine - </a:t>
            </a:r>
            <a:r>
              <a:rPr lang="x-none" sz="5500" dirty="0" smtClean="0">
                <a:latin typeface="Arial" pitchFamily="34" charset="0"/>
                <a:cs typeface="Arial" pitchFamily="34" charset="0"/>
              </a:rPr>
              <a:t>kada se rashod ne priznaje u PB periodu kada je nastao već kada se sredstvo otuđi (</a:t>
            </a:r>
            <a:r>
              <a:rPr lang="x-none" sz="5500" smtClean="0">
                <a:latin typeface="Arial" pitchFamily="34" charset="0"/>
                <a:cs typeface="Arial" pitchFamily="34" charset="0"/>
              </a:rPr>
              <a:t>primenom 1</a:t>
            </a:r>
            <a:r>
              <a:rPr lang="sr-Latn-RS" sz="55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x-none" sz="5500" smtClean="0">
                <a:latin typeface="Arial" pitchFamily="34" charset="0"/>
                <a:cs typeface="Arial" pitchFamily="34" charset="0"/>
              </a:rPr>
              <a:t>% </a:t>
            </a:r>
            <a:r>
              <a:rPr lang="x-none" sz="5500" dirty="0" smtClean="0">
                <a:latin typeface="Arial" pitchFamily="34" charset="0"/>
                <a:cs typeface="Arial" pitchFamily="34" charset="0"/>
              </a:rPr>
              <a:t>na iznos rashoda) ako je izvesno da će biti otuđeno;</a:t>
            </a:r>
            <a:endParaRPr lang="x-none" sz="55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vi-VN" sz="5500" b="1" dirty="0" smtClean="0"/>
              <a:t>po osnovu obračunatih poreza, doprinosa i javnih dažbina </a:t>
            </a:r>
            <a:r>
              <a:rPr lang="vi-VN" sz="5500" dirty="0" smtClean="0"/>
              <a:t>kod kojih se u knjigovodstvu priznaje rashod u momentu obračunavanja (ukalkulisavanja) u jednom poreskom periodu, a za poreske svrhe se rashod priznaje u narednom poreskom periodu kada se izvrši plaćanje</a:t>
            </a:r>
            <a:r>
              <a:rPr lang="x-none" sz="5500" dirty="0" smtClean="0"/>
              <a:t> </a:t>
            </a:r>
            <a:r>
              <a:rPr lang="x-none" sz="55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x-none" sz="5500" smtClean="0">
                <a:latin typeface="Arial" pitchFamily="34" charset="0"/>
                <a:cs typeface="Arial" pitchFamily="34" charset="0"/>
              </a:rPr>
              <a:t>primenom 1</a:t>
            </a:r>
            <a:r>
              <a:rPr lang="sr-Latn-RS" sz="55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x-none" sz="5500" smtClean="0">
                <a:latin typeface="Arial" pitchFamily="34" charset="0"/>
                <a:cs typeface="Arial" pitchFamily="34" charset="0"/>
              </a:rPr>
              <a:t>% </a:t>
            </a:r>
            <a:r>
              <a:rPr lang="x-none" sz="5500" dirty="0" smtClean="0">
                <a:latin typeface="Arial" pitchFamily="34" charset="0"/>
                <a:cs typeface="Arial" pitchFamily="34" charset="0"/>
              </a:rPr>
              <a:t>na iznos rashoda)</a:t>
            </a:r>
            <a:r>
              <a:rPr lang="vi-VN" sz="5500" dirty="0" smtClean="0">
                <a:latin typeface="Arial" pitchFamily="34" charset="0"/>
                <a:cs typeface="Arial" pitchFamily="34" charset="0"/>
              </a:rPr>
              <a:t>. </a:t>
            </a:r>
            <a:endParaRPr lang="x-none" sz="5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vi-VN" sz="4800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x-none" sz="4000" dirty="0" smtClean="0"/>
              <a:t>Odložena poreska sredstva nastaju i po osnovu: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x-none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eiskorišcenog poreskog kredita po osnovu ulaganja </a:t>
            </a:r>
            <a:r>
              <a:rPr lang="pl-P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 osnovna sredstva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(r. br. 5 obrasca PK) – ne primenjuje se 15% već rukovodstvo procenjuje koliko će se kredita koristi u narednih 10 godina (čl.48 brisan) -</a:t>
            </a:r>
            <a:r>
              <a:rPr lang="pl-P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preispitati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x-none" b="1" dirty="0" smtClean="0">
                <a:latin typeface="Arial" pitchFamily="34" charset="0"/>
                <a:cs typeface="Arial" pitchFamily="34" charset="0"/>
              </a:rPr>
              <a:t>eiskorišcenog poreskog kredita po osnovu međukompanijskih dividendi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– ne primenjuje se 15% već rukovodstvo procenjuje koliko će se kredita koristi u narednih 5 godina (čl.52)</a:t>
            </a:r>
          </a:p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Prenetog poreskog gubitka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koji se prenosi na račun dobiti u narednih 5 godina – primenom 15% na procenjen iznos gubitka koji ce se koristiti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Odloženi porezi kod sredstava koja se procenjuju po fer vrednosti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sr-Latn-RS" sz="3200" b="1" dirty="0" smtClean="0">
                <a:latin typeface="Arial" pitchFamily="34" charset="0"/>
                <a:cs typeface="Arial" pitchFamily="34" charset="0"/>
              </a:rPr>
              <a:t>njiže se na teret računa 330</a:t>
            </a:r>
            <a:r>
              <a:rPr lang="sr-Latn-RS" sz="3200" dirty="0" smtClean="0">
                <a:latin typeface="Arial" pitchFamily="34" charset="0"/>
                <a:cs typeface="Arial" pitchFamily="34" charset="0"/>
              </a:rPr>
              <a:t>, a ne 722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sr-Latn-RS" sz="3200" dirty="0" smtClean="0">
                <a:latin typeface="Arial" pitchFamily="34" charset="0"/>
                <a:cs typeface="Arial" pitchFamily="34" charset="0"/>
              </a:rPr>
              <a:t>fekat procene evidentiran na računu 330 x 15%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r-Latn-RS" sz="3200" dirty="0" smtClean="0">
                <a:latin typeface="Arial" pitchFamily="34" charset="0"/>
                <a:cs typeface="Arial" pitchFamily="34" charset="0"/>
              </a:rPr>
              <a:t>tav za knjiženje 330/498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5" name="Content Placeholder 4" descr="http://im.rediff.com/money/2011/sep/12taxes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1600200"/>
            <a:ext cx="41148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smtClean="0">
                <a:latin typeface="Arial" pitchFamily="34" charset="0"/>
                <a:cs typeface="Arial" pitchFamily="34" charset="0"/>
              </a:rPr>
              <a:t>Primer utvrđivanja odloženog poreza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38200" y="1600200"/>
            <a:ext cx="960119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Primer knjiženja odloženog poreza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47800"/>
            <a:ext cx="10058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57200" y="3886200"/>
            <a:ext cx="8153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400" dirty="0" smtClean="0"/>
              <a:t>•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x-none" sz="2400" dirty="0" smtClean="0">
                <a:latin typeface="Arial" pitchFamily="34" charset="0"/>
                <a:cs typeface="Arial" pitchFamily="34" charset="0"/>
              </a:rPr>
              <a:t>baveza prebijanja odloženih prihoda i rashoda – knjizenje u jednom stavu nakon obračuna</a:t>
            </a:r>
          </a:p>
          <a:p>
            <a:r>
              <a:rPr lang="x-none" sz="2400" dirty="0" smtClean="0">
                <a:latin typeface="Arial" pitchFamily="34" charset="0"/>
                <a:cs typeface="Arial" pitchFamily="34" charset="0"/>
              </a:rPr>
              <a:t>• Tabelu obračuna odloženih poreza prikazati u Napomenama uz finansijske izveštaje</a:t>
            </a:r>
          </a:p>
          <a:p>
            <a:r>
              <a:rPr lang="x-none" sz="2400" dirty="0" smtClean="0">
                <a:latin typeface="Arial" pitchFamily="34" charset="0"/>
                <a:cs typeface="Arial" pitchFamily="34" charset="0"/>
              </a:rPr>
              <a:t>• MRS 12 – svi obveznici </a:t>
            </a:r>
            <a:r>
              <a:rPr lang="x-none" sz="2400" smtClean="0">
                <a:latin typeface="Arial" pitchFamily="34" charset="0"/>
                <a:cs typeface="Arial" pitchFamily="34" charset="0"/>
              </a:rPr>
              <a:t>primene MRS/MSFI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sz="2400" dirty="0" smtClean="0">
                <a:latin typeface="Arial" pitchFamily="34" charset="0"/>
                <a:cs typeface="Arial" pitchFamily="34" charset="0"/>
              </a:rPr>
              <a:t>• Odeljak 29 Porez na dobitak MSFI za MSP</a:t>
            </a:r>
            <a:endParaRPr lang="x-none" sz="2400" dirty="0" smtClean="0">
              <a:latin typeface="Arial" pitchFamily="34" charset="0"/>
              <a:cs typeface="Arial" pitchFamily="34" charset="0"/>
            </a:endParaRPr>
          </a:p>
          <a:p>
            <a:endParaRPr lang="x-none" dirty="0" smtClean="0"/>
          </a:p>
          <a:p>
            <a:endParaRPr lang="x-none" dirty="0" smtClean="0"/>
          </a:p>
          <a:p>
            <a:endParaRPr lang="x-none" dirty="0" smtClean="0"/>
          </a:p>
          <a:p>
            <a:endParaRPr lang="x-none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>O</a:t>
            </a:r>
            <a:r>
              <a:rPr lang="en-US" dirty="0" err="1" smtClean="0"/>
              <a:t>bračun</a:t>
            </a:r>
            <a:r>
              <a:rPr lang="en-US" dirty="0" smtClean="0"/>
              <a:t> </a:t>
            </a:r>
            <a:r>
              <a:rPr lang="en-US" dirty="0" err="1" smtClean="0"/>
              <a:t>odloženih</a:t>
            </a:r>
            <a:r>
              <a:rPr lang="en-US" dirty="0" smtClean="0"/>
              <a:t> </a:t>
            </a:r>
            <a:r>
              <a:rPr lang="en-US" dirty="0" err="1" smtClean="0"/>
              <a:t>poreskih</a:t>
            </a:r>
            <a:r>
              <a:rPr lang="en-US" dirty="0" smtClean="0"/>
              <a:t> </a:t>
            </a:r>
            <a:r>
              <a:rPr lang="en-US" dirty="0" err="1" smtClean="0"/>
              <a:t>sredstava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obaveza</a:t>
            </a:r>
            <a:r>
              <a:rPr lang="en-US" dirty="0" smtClean="0"/>
              <a:t> </a:t>
            </a:r>
            <a:r>
              <a:rPr lang="en-US" dirty="0" err="1" smtClean="0"/>
              <a:t>počev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2016. </a:t>
            </a:r>
            <a:r>
              <a:rPr lang="en-US" dirty="0" err="1" smtClean="0"/>
              <a:t>godine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vi-VN" sz="1800" dirty="0" smtClean="0"/>
              <a:t>obračunata a neisplaćena </a:t>
            </a:r>
            <a:r>
              <a:rPr lang="vi-VN" sz="1800" b="1" dirty="0" smtClean="0"/>
              <a:t>primanja zaposlenog koja se,</a:t>
            </a:r>
            <a:r>
              <a:rPr lang="vi-VN" sz="1800" dirty="0" smtClean="0"/>
              <a:t> u smislu zakona kojim je uređeno oporezivanje dohotka građana, </a:t>
            </a:r>
            <a:r>
              <a:rPr lang="vi-VN" sz="1800" b="1" dirty="0" smtClean="0"/>
              <a:t>smatraju zaradom, uključujući i primanja na koja se do iznosa propisanog tim zakonom ne plaća porez na zarade</a:t>
            </a:r>
            <a:r>
              <a:rPr lang="vi-VN" sz="1800" dirty="0" smtClean="0"/>
              <a:t>. Naime, Zakonom je propisano, da se ovi rashodi priznaju </a:t>
            </a:r>
            <a:r>
              <a:rPr lang="vi-VN" sz="1800" b="1" dirty="0" smtClean="0"/>
              <a:t>kao rashod u poreskom bilansu u poreskom periodu u kome su isplaćena, odnosno realizovana. </a:t>
            </a:r>
            <a:endParaRPr lang="sr-Latn-RS" sz="1800" b="1" dirty="0" smtClean="0"/>
          </a:p>
          <a:p>
            <a:r>
              <a:rPr lang="vi-VN" sz="1800" b="1" dirty="0" smtClean="0"/>
              <a:t>ostala dugoročna rezervisanja koja ispunjavaju uslove za priznavanje u skladu sa MRS, odnosno MSFI i MSFI za MSP</a:t>
            </a:r>
            <a:r>
              <a:rPr lang="vi-VN" sz="1800" dirty="0" smtClean="0"/>
              <a:t>. Naime, Zakonom je propisano da se </a:t>
            </a:r>
            <a:r>
              <a:rPr lang="vi-VN" sz="1800" b="1" dirty="0" smtClean="0"/>
              <a:t>rashodi po osnovu ovih rezervisanja priznaju na teret rashoda u poreskom bilansu u visini iskorišćenih iznosa tih rezervisanja u poreskom periodu, odnosno izmirenih obaveza i odliva resursa po osnovu tih rezervisanja</a:t>
            </a:r>
            <a:r>
              <a:rPr lang="vi-VN" sz="1800" dirty="0" smtClean="0"/>
              <a:t>. </a:t>
            </a:r>
            <a:endParaRPr lang="sr-Latn-RS" sz="1800" b="1" dirty="0" smtClean="0"/>
          </a:p>
          <a:p>
            <a:r>
              <a:rPr lang="vi-VN" sz="1800" dirty="0" smtClean="0"/>
              <a:t>Zakonom nije menjana odredba koja se odnosi na rezervisanja za obnavljanje prirodnih bogatstava, za troškove u garantnom roku i zadržane kaucije i depozite, kao i druga obavezna dugoročna rezervisanja u skladu sa zakonom, koja se i dalje priznaju u poreskom bilansu na teret rashoda u periodu kada su izvršena. </a:t>
            </a:r>
          </a:p>
          <a:p>
            <a:endParaRPr lang="en-US" sz="1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OBEZVRE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Đ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ENJE 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IMOVINE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x-none" sz="2500" dirty="0" smtClean="0">
                <a:latin typeface="Arial" pitchFamily="34" charset="0"/>
                <a:cs typeface="Arial" pitchFamily="34" charset="0"/>
              </a:rPr>
              <a:t>Obaveza testiranja </a:t>
            </a:r>
            <a:r>
              <a:rPr lang="x-none" sz="2500" smtClean="0">
                <a:latin typeface="Arial" pitchFamily="34" charset="0"/>
                <a:cs typeface="Arial" pitchFamily="34" charset="0"/>
              </a:rPr>
              <a:t>na obezvređenje:</a:t>
            </a:r>
            <a:endParaRPr lang="x-none" sz="2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x-none" sz="2500" dirty="0" smtClean="0">
                <a:latin typeface="Arial" pitchFamily="34" charset="0"/>
                <a:cs typeface="Arial" pitchFamily="34" charset="0"/>
              </a:rPr>
              <a:t>	- nekretnine, postrojenja i oprema</a:t>
            </a:r>
          </a:p>
          <a:p>
            <a:pPr>
              <a:buNone/>
            </a:pPr>
            <a:r>
              <a:rPr lang="x-none" sz="2500" dirty="0" smtClean="0">
                <a:latin typeface="Arial" pitchFamily="34" charset="0"/>
                <a:cs typeface="Arial" pitchFamily="34" charset="0"/>
              </a:rPr>
              <a:t>	- biološka sredstva</a:t>
            </a:r>
          </a:p>
          <a:p>
            <a:pPr>
              <a:buNone/>
            </a:pPr>
            <a:r>
              <a:rPr lang="x-none" sz="2500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x-none" sz="2500" smtClean="0">
                <a:latin typeface="Arial" pitchFamily="34" charset="0"/>
                <a:cs typeface="Arial" pitchFamily="34" charset="0"/>
              </a:rPr>
              <a:t>nematerijalna imovina </a:t>
            </a:r>
            <a:endParaRPr lang="x-none" sz="2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x-none" sz="2500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x-none" sz="2500" smtClean="0">
                <a:latin typeface="Arial" pitchFamily="34" charset="0"/>
                <a:cs typeface="Arial" pitchFamily="34" charset="0"/>
              </a:rPr>
              <a:t>zaliha </a:t>
            </a:r>
            <a:endParaRPr lang="x-none" sz="2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x-none" sz="25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x-none" sz="2500" smtClean="0">
                <a:latin typeface="Arial" pitchFamily="34" charset="0"/>
                <a:cs typeface="Arial" pitchFamily="34" charset="0"/>
              </a:rPr>
              <a:t>- potraživanja</a:t>
            </a:r>
            <a:endParaRPr lang="x-none" sz="2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x-none" sz="2500" dirty="0" smtClean="0">
                <a:latin typeface="Arial" pitchFamily="34" charset="0"/>
                <a:cs typeface="Arial" pitchFamily="34" charset="0"/>
              </a:rPr>
              <a:t>	- dugoročni finansijski plasmani i drugih HOV raspoloživih </a:t>
            </a:r>
            <a:r>
              <a:rPr lang="x-none" sz="2500" smtClean="0">
                <a:latin typeface="Arial" pitchFamily="34" charset="0"/>
                <a:cs typeface="Arial" pitchFamily="34" charset="0"/>
              </a:rPr>
              <a:t>za prodaju</a:t>
            </a:r>
            <a:r>
              <a:rPr lang="sr-Latn-RS" sz="2500" dirty="0" smtClean="0">
                <a:latin typeface="Arial" pitchFamily="34" charset="0"/>
                <a:cs typeface="Arial" pitchFamily="34" charset="0"/>
              </a:rPr>
              <a:t> </a:t>
            </a:r>
            <a:endParaRPr lang="x-none" sz="2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x-none" sz="2500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stalnih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sredstava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namenjenih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prodaji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endParaRPr lang="sr-Latn-RS" sz="2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RS" sz="2500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sv-SE" sz="2500" dirty="0" smtClean="0">
                <a:latin typeface="Arial" pitchFamily="34" charset="0"/>
                <a:cs typeface="Arial" pitchFamily="34" charset="0"/>
              </a:rPr>
              <a:t>sredstava za istraživanje i procenjivanje mineralnih resursa</a:t>
            </a:r>
          </a:p>
          <a:p>
            <a:pPr>
              <a:buNone/>
            </a:pPr>
            <a:r>
              <a:rPr lang="sr-Latn-RS" sz="2500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sredstava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koje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proisteklo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iz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ugovora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izgradnji</a:t>
            </a:r>
            <a:r>
              <a:rPr lang="x-none" sz="2500" smtClean="0">
                <a:latin typeface="Arial" pitchFamily="34" charset="0"/>
                <a:cs typeface="Arial" pitchFamily="34" charset="0"/>
              </a:rPr>
              <a:t> </a:t>
            </a: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x-none" sz="2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x-none" dirty="0" smtClean="0"/>
          </a:p>
          <a:p>
            <a:pPr>
              <a:buNone/>
            </a:pPr>
            <a:endParaRPr lang="x-none" dirty="0" smtClean="0"/>
          </a:p>
          <a:p>
            <a:endParaRPr lang="en-US" dirty="0"/>
          </a:p>
        </p:txBody>
      </p:sp>
      <p:pic>
        <p:nvPicPr>
          <p:cNvPr id="5122" name="Picture 2" descr="C:\Users\marina.protic\AppData\Local\Microsoft\Windows\Temporary Internet Files\Content.IE5\02QW9FGH\imagesCASAML2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905000"/>
            <a:ext cx="2590799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Razdvajanje objekata od zemljišta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Zahteva MRS 16, MSFI za MSP i Pravilnik za mikro i druga pravna lica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rimeniti samo kad ima smisla:</a:t>
            </a:r>
          </a:p>
          <a:p>
            <a:pPr>
              <a:buNone/>
            </a:pPr>
            <a:r>
              <a:rPr lang="sr-Latn-RS" dirty="0" smtClean="0">
                <a:latin typeface="Arial" pitchFamily="34" charset="0"/>
                <a:cs typeface="Arial" pitchFamily="34" charset="0"/>
              </a:rPr>
              <a:t>	- ako su fizički razdvojivi</a:t>
            </a:r>
          </a:p>
          <a:p>
            <a:pPr>
              <a:buNone/>
            </a:pPr>
            <a:r>
              <a:rPr lang="sr-Latn-RS" dirty="0" smtClean="0">
                <a:latin typeface="Arial" pitchFamily="34" charset="0"/>
                <a:cs typeface="Arial" pitchFamily="34" charset="0"/>
              </a:rPr>
              <a:t>	- kod kojih je moguće utvrditi vrednost zemljišta</a:t>
            </a:r>
          </a:p>
          <a:p>
            <a:pPr>
              <a:buNone/>
            </a:pPr>
            <a:r>
              <a:rPr lang="sr-Latn-RS" dirty="0" smtClean="0">
                <a:latin typeface="Arial" pitchFamily="34" charset="0"/>
                <a:cs typeface="Arial" pitchFamily="34" charset="0"/>
              </a:rPr>
              <a:t>	- ako je ta vrednost materijalno značajna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Ne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radi se za stanove i lokale u okviru zgrada i tržnih centara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err="1" smtClean="0"/>
              <a:t>G</a:t>
            </a:r>
            <a:r>
              <a:rPr lang="en-US" dirty="0" err="1" smtClean="0"/>
              <a:t>ubitka</a:t>
            </a:r>
            <a:r>
              <a:rPr lang="en-US" dirty="0" smtClean="0"/>
              <a:t>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umanjenja</a:t>
            </a:r>
            <a:r>
              <a:rPr lang="en-US" dirty="0" smtClean="0"/>
              <a:t> </a:t>
            </a:r>
            <a:r>
              <a:rPr lang="en-US" dirty="0" err="1" smtClean="0"/>
              <a:t>vrednosti</a:t>
            </a:r>
            <a:r>
              <a:rPr lang="en-US" dirty="0" smtClean="0"/>
              <a:t> </a:t>
            </a:r>
            <a:r>
              <a:rPr lang="en-US" dirty="0" err="1" smtClean="0"/>
              <a:t>sredstava</a:t>
            </a:r>
            <a:r>
              <a:rPr lang="x-none" dirty="0" smtClean="0"/>
              <a:t> - knjiženje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x-none" sz="4000" dirty="0" smtClean="0"/>
              <a:t>Formiranje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vi-VN" b="1" dirty="0" smtClean="0"/>
              <a:t>Ako se sredstvo vodi po </a:t>
            </a:r>
            <a:r>
              <a:rPr lang="x-none" b="1" dirty="0" smtClean="0"/>
              <a:t>nabavnoj</a:t>
            </a:r>
            <a:r>
              <a:rPr lang="vi-VN" b="1" dirty="0" smtClean="0"/>
              <a:t> vrednosti</a:t>
            </a:r>
            <a:r>
              <a:rPr lang="vi-VN" dirty="0" smtClean="0"/>
              <a:t>, ceo iznos utvrđene razlike 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se</a:t>
            </a:r>
            <a:r>
              <a:rPr lang="x-none" dirty="0" smtClean="0"/>
              <a:t> </a:t>
            </a:r>
            <a:r>
              <a:rPr lang="vi-VN" dirty="0" smtClean="0"/>
              <a:t>knjiži 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na rashod, a na teret analitičkog računa ispravke vred.</a:t>
            </a:r>
          </a:p>
          <a:p>
            <a:r>
              <a:rPr lang="x-none" b="1" dirty="0" smtClean="0">
                <a:latin typeface="Arial" pitchFamily="34" charset="0"/>
                <a:cs typeface="Arial" pitchFamily="34" charset="0"/>
              </a:rPr>
              <a:t>Ako 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se sredstvo vodi po</a:t>
            </a:r>
            <a:r>
              <a:rPr lang="x-non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revalorizovanoj vrednosti</a:t>
            </a:r>
            <a:r>
              <a:rPr lang="x-none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prvo se ukidaju rev.rezerve a ostatak se knjiži </a:t>
            </a:r>
            <a:r>
              <a:rPr lang="x-none" smtClean="0">
                <a:latin typeface="Arial" pitchFamily="34" charset="0"/>
                <a:cs typeface="Arial" pitchFamily="34" charset="0"/>
              </a:rPr>
              <a:t>na rashod,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a</a:t>
            </a:r>
            <a:r>
              <a:rPr lang="x-none" smtClean="0">
                <a:latin typeface="Arial" pitchFamily="34" charset="0"/>
                <a:cs typeface="Arial" pitchFamily="34" charset="0"/>
              </a:rPr>
              <a:t> 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na teret analitičkog računa ispravke vred.</a:t>
            </a:r>
            <a:endParaRPr lang="x-none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x-none" sz="4000" dirty="0" smtClean="0"/>
              <a:t>Ukidanje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vi-VN" b="1" dirty="0" smtClean="0"/>
              <a:t>Ako se sredstvo vodi po </a:t>
            </a:r>
            <a:r>
              <a:rPr lang="x-none" b="1" dirty="0" smtClean="0"/>
              <a:t>nabavnoj</a:t>
            </a:r>
            <a:r>
              <a:rPr lang="vi-VN" b="1" dirty="0" smtClean="0"/>
              <a:t> vrednosti </a:t>
            </a:r>
            <a:r>
              <a:rPr lang="vi-VN" dirty="0" smtClean="0"/>
              <a:t>knjižiti u korist računa grupe 68 - Prihodi od usklađivanja vrednosti imovine samo do iznosa koji se nalazi na odgovarajućim računima ispravke vrednosti različitih oblika imovine,</a:t>
            </a:r>
            <a:endParaRPr lang="x-none" dirty="0" smtClean="0"/>
          </a:p>
          <a:p>
            <a:r>
              <a:rPr lang="x-none" b="1" dirty="0" smtClean="0">
                <a:latin typeface="Arial" pitchFamily="34" charset="0"/>
                <a:cs typeface="Arial" pitchFamily="34" charset="0"/>
              </a:rPr>
              <a:t>Ako 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se sredstvo vodi po</a:t>
            </a:r>
            <a:r>
              <a:rPr lang="x-non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revalorizovanoj vrednosti</a:t>
            </a:r>
            <a:r>
              <a:rPr lang="x-none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knjiži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direktno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korist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računa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330 -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Revalorizacione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rezerve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, osima ako prethodno nije formiran rashod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x-none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snovni kapital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o nominalnoj vrenosti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kcijski = br.akcija x nom.vrednost akcije</a:t>
            </a:r>
          </a:p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Udeli po NV – NE KURSIRAJU SE!!!</a:t>
            </a:r>
          </a:p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Uskladiti vrednost u knjigama sa dinarskom iznosom </a:t>
            </a:r>
            <a:r>
              <a:rPr lang="x-none" smtClean="0">
                <a:latin typeface="Arial" pitchFamily="34" charset="0"/>
                <a:cs typeface="Arial" pitchFamily="34" charset="0"/>
              </a:rPr>
              <a:t>u APR</a:t>
            </a:r>
            <a:endParaRPr lang="x-none" dirty="0" smtClean="0">
              <a:latin typeface="Arial" pitchFamily="34" charset="0"/>
              <a:cs typeface="Arial" pitchFamily="34" charset="0"/>
            </a:endParaRPr>
          </a:p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Veći iznos u knjigama od APR knjižiti na račune </a:t>
            </a:r>
            <a:r>
              <a:rPr lang="x-none" smtClean="0">
                <a:latin typeface="Arial" pitchFamily="34" charset="0"/>
                <a:cs typeface="Arial" pitchFamily="34" charset="0"/>
              </a:rPr>
              <a:t>grupe 32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ili rač. 340</a:t>
            </a:r>
            <a:endParaRPr lang="x-none" dirty="0" smtClean="0">
              <a:latin typeface="Arial" pitchFamily="34" charset="0"/>
              <a:cs typeface="Arial" pitchFamily="34" charset="0"/>
            </a:endParaRPr>
          </a:p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Manji iznos u knjigama  - ispitati </a:t>
            </a:r>
            <a:r>
              <a:rPr lang="x-none" smtClean="0">
                <a:latin typeface="Arial" pitchFamily="34" charset="0"/>
                <a:cs typeface="Arial" pitchFamily="34" charset="0"/>
              </a:rPr>
              <a:t>odakle potiče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(može se nadoknaditi sa rač.340 ili gr. 32)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Raspodela dobiti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x-none" smtClean="0"/>
              <a:t>• </a:t>
            </a:r>
            <a:r>
              <a:rPr lang="vi-VN" b="1" dirty="0" smtClean="0"/>
              <a:t>Po usvajanju finansijskih izveštaja </a:t>
            </a:r>
            <a:r>
              <a:rPr lang="vi-VN" dirty="0" smtClean="0"/>
              <a:t>za poslovnu godinu dobit te godine raspoređuje se sledećim redom: </a:t>
            </a:r>
          </a:p>
          <a:p>
            <a:pPr marL="514350" indent="-514350">
              <a:buAutoNum type="arabicParenR"/>
            </a:pPr>
            <a:r>
              <a:rPr lang="vi-VN" dirty="0" smtClean="0"/>
              <a:t>za pokriće gubitaka prenesenih iz ranijih godina </a:t>
            </a:r>
          </a:p>
          <a:p>
            <a:pPr marL="514350" indent="-514350">
              <a:buAutoNum type="arabicParenR"/>
            </a:pPr>
            <a:r>
              <a:rPr lang="vi-VN" dirty="0" smtClean="0"/>
              <a:t>za rezerve, ako su one predviđene posebnim zakonom (zakonske rezerve) </a:t>
            </a:r>
          </a:p>
          <a:p>
            <a:pPr marL="514350" indent="-514350">
              <a:buAutoNum type="arabicParenR"/>
            </a:pPr>
            <a:r>
              <a:rPr lang="vi-VN" dirty="0" smtClean="0"/>
              <a:t>za rezerve, ako ih je društvo utvrdilo statutom (statutarne rezerve)</a:t>
            </a:r>
          </a:p>
          <a:p>
            <a:pPr marL="514350" indent="-514350">
              <a:buAutoNum type="arabicParenR"/>
            </a:pPr>
            <a:r>
              <a:rPr lang="vi-VN" dirty="0" smtClean="0"/>
              <a:t>za dividendu </a:t>
            </a:r>
          </a:p>
          <a:p>
            <a:pPr>
              <a:buNone/>
            </a:pPr>
            <a:endParaRPr lang="vi-VN" dirty="0" smtClean="0"/>
          </a:p>
          <a:p>
            <a:endParaRPr lang="vi-VN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Prihod od dividende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MRS/MSFI i MSFI za MSP - prihod od dividende se evidentira danom donošenja odluke – pravo vlasnika da naplati dividendu</a:t>
            </a:r>
          </a:p>
          <a:p>
            <a:endParaRPr lang="sr-Latn-RS" dirty="0" smtClean="0"/>
          </a:p>
          <a:p>
            <a:r>
              <a:rPr lang="sr-Latn-RS" dirty="0" smtClean="0"/>
              <a:t>Pravilnik za mikro i druga pravna lica -  prihod od dividende se evidentira u visini naplaćenog iznosa 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smtClean="0">
                <a:latin typeface="Arial" pitchFamily="34" charset="0"/>
                <a:cs typeface="Arial" pitchFamily="34" charset="0"/>
              </a:rPr>
              <a:t>REVALORIZACIONE REZERVE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Samo za društva koja primenjuju MRS/MSFI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Ukidaju</a:t>
            </a:r>
            <a:r>
              <a:rPr lang="x-none" smtClean="0">
                <a:latin typeface="Arial" pitchFamily="34" charset="0"/>
                <a:cs typeface="Arial" pitchFamily="34" charset="0"/>
              </a:rPr>
              <a:t> se prilikom otuđenja sredstva ili proporcionalno tokom korisnog veka upotrebe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x-none" smtClean="0">
                <a:latin typeface="Arial" pitchFamily="34" charset="0"/>
                <a:cs typeface="Arial" pitchFamily="34" charset="0"/>
              </a:rPr>
              <a:t> slučaju prenosa sredstva na investicione nekretnine ili na grupu 14 ne ukidaju se rev.rezerve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>
                <a:latin typeface="Arial" pitchFamily="34" charset="0"/>
                <a:cs typeface="Arial" pitchFamily="34" charset="0"/>
              </a:rPr>
              <a:t>TROŠKOVI POZAJMLJIVANJA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r-Latn-RS" dirty="0" smtClean="0"/>
              <a:t>MRS/MSFI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x-none" smtClean="0">
                <a:latin typeface="Arial" pitchFamily="34" charset="0"/>
                <a:cs typeface="Arial" pitchFamily="34" charset="0"/>
              </a:rPr>
              <a:t>Obaveza kapitalizovanja TP od 1.1.2009.g.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endParaRPr lang="x-none" smtClean="0">
              <a:latin typeface="Arial" pitchFamily="34" charset="0"/>
              <a:cs typeface="Arial" pitchFamily="34" charset="0"/>
            </a:endParaRPr>
          </a:p>
          <a:p>
            <a:r>
              <a:rPr lang="x-none" smtClean="0">
                <a:latin typeface="Arial" pitchFamily="34" charset="0"/>
                <a:cs typeface="Arial" pitchFamily="34" charset="0"/>
              </a:rPr>
              <a:t>VAŽI za sredstva sa dugim rokom pribavljanja i izgradnje do trenutka stavljanja u upotrebu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endParaRPr lang="x-none" smtClean="0">
              <a:latin typeface="Arial" pitchFamily="34" charset="0"/>
              <a:cs typeface="Arial" pitchFamily="34" charset="0"/>
            </a:endParaRPr>
          </a:p>
          <a:p>
            <a:r>
              <a:rPr lang="x-none" smtClean="0">
                <a:latin typeface="Arial" pitchFamily="34" charset="0"/>
                <a:cs typeface="Arial" pitchFamily="34" charset="0"/>
              </a:rPr>
              <a:t>NE VAŽI za zalihe i kupovinu gotovih OS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sr-Latn-RS" dirty="0" smtClean="0"/>
              <a:t>MSFI za MSP i Pravilnik za Mikro </a:t>
            </a:r>
          </a:p>
          <a:p>
            <a:pPr algn="ctr"/>
            <a:r>
              <a:rPr lang="sr-Latn-RS" dirty="0" smtClean="0"/>
              <a:t>i druga pravna lica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Priznaju se kao rashod u periodu kada su nastali</a:t>
            </a:r>
          </a:p>
          <a:p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NE POSTOJI MOGUĆNOST KAPITALIZOVANJA</a:t>
            </a:r>
          </a:p>
          <a:p>
            <a:r>
              <a:rPr lang="sr-Latn-R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Korekcija prethodnih perioda</a:t>
            </a:r>
            <a:r>
              <a:rPr lang="en-US" dirty="0" smtClean="0"/>
              <a:t> </a:t>
            </a:r>
            <a:r>
              <a:rPr lang="sr-Latn-RS" dirty="0" smtClean="0"/>
              <a:t>(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u </a:t>
            </a:r>
            <a:r>
              <a:rPr lang="sr-Latn-RS" dirty="0" smtClean="0"/>
              <a:t>NV </a:t>
            </a:r>
            <a:r>
              <a:rPr lang="en-US" dirty="0" err="1" smtClean="0"/>
              <a:t>sredstva</a:t>
            </a:r>
            <a:r>
              <a:rPr lang="en-US" dirty="0" smtClean="0"/>
              <a:t> </a:t>
            </a:r>
            <a:r>
              <a:rPr lang="en-US" dirty="0" err="1" smtClean="0"/>
              <a:t>uključeni</a:t>
            </a:r>
            <a:r>
              <a:rPr lang="en-US" dirty="0" smtClean="0"/>
              <a:t> </a:t>
            </a:r>
            <a:r>
              <a:rPr lang="en-US" dirty="0" err="1" smtClean="0"/>
              <a:t>posle</a:t>
            </a:r>
            <a:r>
              <a:rPr lang="en-US" dirty="0" smtClean="0"/>
              <a:t> 1.</a:t>
            </a:r>
            <a:r>
              <a:rPr lang="sr-Latn-RS" dirty="0" smtClean="0"/>
              <a:t>1.</a:t>
            </a:r>
            <a:r>
              <a:rPr lang="en-US" dirty="0" smtClean="0"/>
              <a:t> 201</a:t>
            </a:r>
            <a:r>
              <a:rPr lang="sr-Latn-RS" dirty="0" smtClean="0"/>
              <a:t>4</a:t>
            </a:r>
            <a:r>
              <a:rPr lang="en-US" dirty="0" smtClean="0"/>
              <a:t>.</a:t>
            </a:r>
            <a:r>
              <a:rPr lang="sr-Latn-RS" dirty="0" smtClean="0"/>
              <a:t>)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smtClean="0">
                <a:latin typeface="Arial" pitchFamily="34" charset="0"/>
                <a:cs typeface="Arial" pitchFamily="34" charset="0"/>
              </a:rPr>
              <a:t>Transakcioni troškovi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MRS/MSFI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njiže se na 282 – Razgraničeni troškovi po osnovu obaveza i prenose se na 562 </a:t>
            </a:r>
            <a:r>
              <a:rPr lang="x-none" smtClean="0">
                <a:latin typeface="Arial" pitchFamily="34" charset="0"/>
                <a:cs typeface="Arial" pitchFamily="34" charset="0"/>
              </a:rPr>
              <a:t>ili 02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x-none" smtClean="0">
                <a:latin typeface="Arial" pitchFamily="34" charset="0"/>
                <a:cs typeface="Arial" pitchFamily="34" charset="0"/>
              </a:rPr>
              <a:t>srazmerno 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tokom trajanja kredita – ako nisu materijalno značajini može se odstupiti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0"/>
            <a:ext cx="4114800" cy="430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Kamata</a:t>
            </a:r>
            <a:r>
              <a:rPr lang="x-none" smtClean="0"/>
              <a:t> </a:t>
            </a:r>
            <a:r>
              <a:rPr lang="x-none" dirty="0" smtClean="0"/>
              <a:t>po dugoročnim obavezama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x-none" sz="3200" dirty="0" smtClean="0">
                <a:latin typeface="Arial" pitchFamily="34" charset="0"/>
                <a:cs typeface="Arial" pitchFamily="34" charset="0"/>
              </a:rPr>
              <a:t>Unapred obračunata kamata ne ide u BS</a:t>
            </a:r>
          </a:p>
          <a:p>
            <a:r>
              <a:rPr lang="x-none" sz="3200" dirty="0" smtClean="0">
                <a:latin typeface="Arial" pitchFamily="34" charset="0"/>
                <a:cs typeface="Arial" pitchFamily="34" charset="0"/>
              </a:rPr>
              <a:t>Na dan BS isknjižiti 4/289 ako je evidentirana</a:t>
            </a:r>
          </a:p>
          <a:p>
            <a:r>
              <a:rPr lang="x-none" sz="3200" dirty="0" smtClean="0">
                <a:latin typeface="Arial" pitchFamily="34" charset="0"/>
                <a:cs typeface="Arial" pitchFamily="34" charset="0"/>
              </a:rPr>
              <a:t>Plaćanje kamate stranom licu – porez po odbitku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4038600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Dugoročne obaveze po finansijskom lizingu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riznaju se u iznosu glavnice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izing naknada koja dospeva u narednim periodima obelodanjuje se u Napomenama uz FI</a:t>
            </a:r>
          </a:p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Na datum svakog BS obaveza se preračunava u skladu sa ugovorenom valutnom klauzulom</a:t>
            </a:r>
          </a:p>
          <a:p>
            <a:r>
              <a:rPr lang="x-none" b="1" dirty="0" smtClean="0">
                <a:latin typeface="Arial" pitchFamily="34" charset="0"/>
                <a:cs typeface="Arial" pitchFamily="34" charset="0"/>
              </a:rPr>
              <a:t>Nakon preračuna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, deo obaveze koji dospeva do jedne godine evidentira se kao kratkoročna obaveza </a:t>
            </a:r>
            <a:r>
              <a:rPr lang="x-none" smtClean="0">
                <a:latin typeface="Arial" pitchFamily="34" charset="0"/>
                <a:cs typeface="Arial" pitchFamily="34" charset="0"/>
              </a:rPr>
              <a:t>(</a:t>
            </a:r>
            <a:r>
              <a:rPr lang="x-none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41</a:t>
            </a:r>
            <a:r>
              <a:rPr lang="sr-Latn-R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x-none" smtClean="0">
                <a:latin typeface="Arial" pitchFamily="34" charset="0"/>
                <a:cs typeface="Arial" pitchFamily="34" charset="0"/>
              </a:rPr>
              <a:t>/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x-none" smtClean="0">
                <a:latin typeface="Arial" pitchFamily="34" charset="0"/>
                <a:cs typeface="Arial" pitchFamily="34" charset="0"/>
              </a:rPr>
              <a:t>25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Obaveze po dugoročnim kreditima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koliko je evidentirana unapred obračunata kamata isknjižiti je </a:t>
            </a:r>
            <a:r>
              <a:rPr lang="x-none" smtClean="0">
                <a:latin typeface="Arial" pitchFamily="34" charset="0"/>
                <a:cs typeface="Arial" pitchFamily="34" charset="0"/>
              </a:rPr>
              <a:t>stavom 289/41</a:t>
            </a:r>
            <a:endParaRPr lang="x-none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videntirati samo </a:t>
            </a:r>
            <a:r>
              <a:rPr lang="x-none" smtClean="0">
                <a:latin typeface="Arial" pitchFamily="34" charset="0"/>
                <a:cs typeface="Arial" pitchFamily="34" charset="0"/>
              </a:rPr>
              <a:t>deo kam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x-none" smtClean="0">
                <a:latin typeface="Arial" pitchFamily="34" charset="0"/>
                <a:cs typeface="Arial" pitchFamily="34" charset="0"/>
              </a:rPr>
              <a:t>te 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koji se odnosi </a:t>
            </a:r>
            <a:r>
              <a:rPr lang="x-none" smtClean="0">
                <a:latin typeface="Arial" pitchFamily="34" charset="0"/>
                <a:cs typeface="Arial" pitchFamily="34" charset="0"/>
              </a:rPr>
              <a:t>na 201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x-none" smtClean="0">
                <a:latin typeface="Arial" pitchFamily="34" charset="0"/>
                <a:cs typeface="Arial" pitchFamily="34" charset="0"/>
              </a:rPr>
              <a:t>. 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godinu </a:t>
            </a:r>
          </a:p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Glavnicu kredita u devizama ili sa valutnom klauzulom preračunati po odgovarajućem kursu</a:t>
            </a:r>
          </a:p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Reklasifikovati deo koji dospeva </a:t>
            </a:r>
            <a:r>
              <a:rPr lang="x-none" smtClean="0">
                <a:latin typeface="Arial" pitchFamily="34" charset="0"/>
                <a:cs typeface="Arial" pitchFamily="34" charset="0"/>
              </a:rPr>
              <a:t>u 201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x-none" smtClean="0">
                <a:latin typeface="Arial" pitchFamily="34" charset="0"/>
                <a:cs typeface="Arial" pitchFamily="34" charset="0"/>
              </a:rPr>
              <a:t>.g. 41/42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4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Razdvajenje zemljišta od objekta ako greška nije materijalno značajna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</a:t>
            </a:r>
            <a:r>
              <a:rPr lang="sr-Latn-RS" dirty="0" smtClean="0"/>
              <a:t>vde treba uzeti u obzir efekat obračuna amortizacije</a:t>
            </a:r>
          </a:p>
          <a:p>
            <a:r>
              <a:rPr lang="sr-Latn-RS" dirty="0" smtClean="0"/>
              <a:t>Knjiženje za više obračunati amortizaciju stavom 029/692</a:t>
            </a:r>
          </a:p>
          <a:p>
            <a:r>
              <a:rPr lang="sr-Latn-RS" dirty="0" smtClean="0"/>
              <a:t>Reklasifikacija vrednosti zemljista (022), 021/</a:t>
            </a:r>
          </a:p>
          <a:p>
            <a:endParaRPr lang="sr-Latn-RS" dirty="0" smtClean="0"/>
          </a:p>
          <a:p>
            <a:r>
              <a:rPr lang="en-US" dirty="0" smtClean="0"/>
              <a:t>M</a:t>
            </a:r>
            <a:r>
              <a:rPr lang="sr-Latn-RS" dirty="0" smtClean="0"/>
              <a:t>ože se govoriti i o promeni računovodstvene procene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mtClean="0">
                <a:latin typeface="Arial" pitchFamily="34" charset="0"/>
                <a:cs typeface="Arial" pitchFamily="34" charset="0"/>
              </a:rPr>
              <a:t>DUGOROČNA REZERVISANJA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x-none" sz="3700" dirty="0" smtClean="0">
                <a:latin typeface="Arial" pitchFamily="34" charset="0"/>
                <a:cs typeface="Arial" pitchFamily="34" charset="0"/>
              </a:rPr>
              <a:t>Zakonska ili izvedena obaveza koja postoji na dan BS – ima neizvestan rok dospeća i iznos</a:t>
            </a:r>
          </a:p>
          <a:p>
            <a:r>
              <a:rPr lang="vi-VN" sz="3700" dirty="0" smtClean="0"/>
              <a:t>Priznavanje rezervisanja se vrši na osnovu tri kriterijuma koja moraju biti </a:t>
            </a:r>
            <a:r>
              <a:rPr lang="vi-VN" sz="3700" u="sng" dirty="0" smtClean="0"/>
              <a:t>kumulativno ispunjena: </a:t>
            </a:r>
          </a:p>
          <a:p>
            <a:pPr>
              <a:buNone/>
            </a:pPr>
            <a:r>
              <a:rPr lang="x-none" sz="3700" dirty="0" smtClean="0"/>
              <a:t>	</a:t>
            </a:r>
            <a:r>
              <a:rPr lang="vi-VN" sz="3700" dirty="0" smtClean="0"/>
              <a:t>1) </a:t>
            </a:r>
            <a:r>
              <a:rPr lang="vi-VN" sz="3700" b="1" dirty="0" smtClean="0"/>
              <a:t>društvo ima sadašnju </a:t>
            </a:r>
            <a:r>
              <a:rPr lang="sr-Latn-RS" sz="3700" b="1" dirty="0" smtClean="0"/>
              <a:t>obavezu </a:t>
            </a:r>
            <a:r>
              <a:rPr lang="vi-VN" sz="3700" dirty="0" smtClean="0"/>
              <a:t>kao posledicu prošlog događaja</a:t>
            </a:r>
          </a:p>
          <a:p>
            <a:pPr>
              <a:buNone/>
            </a:pPr>
            <a:r>
              <a:rPr lang="x-none" sz="3700" dirty="0" smtClean="0"/>
              <a:t>	</a:t>
            </a:r>
            <a:r>
              <a:rPr lang="vi-VN" sz="3700" dirty="0" smtClean="0"/>
              <a:t>2) </a:t>
            </a:r>
            <a:r>
              <a:rPr lang="vi-VN" sz="3700" b="1" dirty="0" smtClean="0"/>
              <a:t>verovatno je da će doći do odliva resursa </a:t>
            </a:r>
            <a:r>
              <a:rPr lang="vi-VN" sz="3700" dirty="0" smtClean="0"/>
              <a:t>radi izmirenja obaveza</a:t>
            </a:r>
          </a:p>
          <a:p>
            <a:pPr>
              <a:buNone/>
            </a:pPr>
            <a:r>
              <a:rPr lang="x-none" sz="3700" dirty="0" smtClean="0"/>
              <a:t>	</a:t>
            </a:r>
            <a:r>
              <a:rPr lang="vi-VN" sz="3700" dirty="0" smtClean="0"/>
              <a:t>3) </a:t>
            </a:r>
            <a:r>
              <a:rPr lang="vi-VN" sz="3700" b="1" dirty="0" smtClean="0"/>
              <a:t>visina obaveze može da se pouzdano proceni</a:t>
            </a:r>
            <a:r>
              <a:rPr lang="vi-VN" sz="3700" dirty="0" smtClean="0"/>
              <a:t> </a:t>
            </a:r>
            <a:endParaRPr lang="sr-Latn-RS" sz="3700" dirty="0" smtClean="0"/>
          </a:p>
          <a:p>
            <a:pPr>
              <a:buNone/>
            </a:pPr>
            <a:endParaRPr lang="x-none" sz="3700" dirty="0" smtClean="0"/>
          </a:p>
          <a:p>
            <a:pPr>
              <a:buNone/>
            </a:pPr>
            <a:endParaRPr lang="x-none" sz="37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vi-VN" sz="3300" dirty="0" smtClean="0"/>
          </a:p>
          <a:p>
            <a:endParaRPr lang="vi-VN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Vrednovanje dugoročnih rezervisanja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1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x-none" sz="3100" dirty="0" smtClean="0">
                <a:latin typeface="Arial" pitchFamily="34" charset="0"/>
                <a:cs typeface="Arial" pitchFamily="34" charset="0"/>
              </a:rPr>
              <a:t>rednuje se </a:t>
            </a:r>
            <a:r>
              <a:rPr lang="x-none" sz="3100" b="1" dirty="0" smtClean="0">
                <a:latin typeface="Arial" pitchFamily="34" charset="0"/>
                <a:cs typeface="Arial" pitchFamily="34" charset="0"/>
              </a:rPr>
              <a:t>računovodstvenom procenom </a:t>
            </a:r>
            <a:r>
              <a:rPr lang="x-none" sz="3100" dirty="0" smtClean="0">
                <a:latin typeface="Arial" pitchFamily="34" charset="0"/>
                <a:cs typeface="Arial" pitchFamily="34" charset="0"/>
              </a:rPr>
              <a:t>–  trenutno najbolja procena koja se preispituje na svaki dan BS</a:t>
            </a:r>
          </a:p>
          <a:p>
            <a:r>
              <a:rPr lang="en-US" sz="31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x-none" sz="3100" b="1" dirty="0" smtClean="0">
                <a:latin typeface="Arial" pitchFamily="34" charset="0"/>
                <a:cs typeface="Arial" pitchFamily="34" charset="0"/>
              </a:rPr>
              <a:t>iskontuju se </a:t>
            </a:r>
            <a:r>
              <a:rPr lang="x-none" sz="3100" dirty="0" smtClean="0">
                <a:latin typeface="Arial" pitchFamily="34" charset="0"/>
                <a:cs typeface="Arial" pitchFamily="34" charset="0"/>
              </a:rPr>
              <a:t>kada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kada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efekat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vremenske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vrednosti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novca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značajan</a:t>
            </a:r>
            <a:endParaRPr lang="x-none" sz="31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100" dirty="0" smtClean="0">
                <a:latin typeface="Arial" pitchFamily="34" charset="0"/>
                <a:cs typeface="Arial" pitchFamily="34" charset="0"/>
              </a:rPr>
              <a:t>„Novi” račun 467 - Obaveze za kratkoročna rezervisanja</a:t>
            </a:r>
          </a:p>
          <a:p>
            <a:r>
              <a:rPr lang="x-none" sz="3100" smtClean="0">
                <a:latin typeface="Arial" pitchFamily="34" charset="0"/>
                <a:cs typeface="Arial" pitchFamily="34" charset="0"/>
              </a:rPr>
              <a:t>MRS 37</a:t>
            </a:r>
            <a:r>
              <a:rPr lang="sr-Latn-RS" sz="3100" dirty="0" smtClean="0">
                <a:latin typeface="Arial" pitchFamily="34" charset="0"/>
                <a:cs typeface="Arial" pitchFamily="34" charset="0"/>
              </a:rPr>
              <a:t>, MSFI za MSP </a:t>
            </a:r>
            <a:r>
              <a:rPr lang="x-none" sz="3100" smtClean="0">
                <a:latin typeface="Arial" pitchFamily="34" charset="0"/>
                <a:cs typeface="Arial" pitchFamily="34" charset="0"/>
              </a:rPr>
              <a:t>ne prav</a:t>
            </a:r>
            <a:r>
              <a:rPr lang="sr-Latn-RS" sz="31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x-none" sz="3100" smtClean="0">
                <a:latin typeface="Arial" pitchFamily="34" charset="0"/>
                <a:cs typeface="Arial" pitchFamily="34" charset="0"/>
              </a:rPr>
              <a:t> </a:t>
            </a:r>
            <a:r>
              <a:rPr lang="x-none" sz="3100" dirty="0" smtClean="0">
                <a:latin typeface="Arial" pitchFamily="34" charset="0"/>
                <a:cs typeface="Arial" pitchFamily="34" charset="0"/>
              </a:rPr>
              <a:t>razliku između kratkoročnih i dugoročnih rezervisanja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x-none" sz="3200" dirty="0" smtClean="0">
                <a:latin typeface="Arial" pitchFamily="34" charset="0"/>
                <a:cs typeface="Arial" pitchFamily="34" charset="0"/>
              </a:rPr>
              <a:t>Rezervisanja </a:t>
            </a:r>
            <a:r>
              <a:rPr lang="x-none" sz="3200" smtClean="0">
                <a:latin typeface="Arial" pitchFamily="34" charset="0"/>
                <a:cs typeface="Arial" pitchFamily="34" charset="0"/>
              </a:rPr>
              <a:t>prema </a:t>
            </a:r>
            <a:r>
              <a:rPr lang="sr-Latn-RS" sz="3200" dirty="0" smtClean="0">
                <a:latin typeface="Arial" pitchFamily="34" charset="0"/>
                <a:cs typeface="Arial" pitchFamily="34" charset="0"/>
              </a:rPr>
              <a:t>najnovijim izmenama </a:t>
            </a:r>
            <a:r>
              <a:rPr lang="x-none" sz="3200" smtClean="0">
                <a:latin typeface="Arial" pitchFamily="34" charset="0"/>
                <a:cs typeface="Arial" pitchFamily="34" charset="0"/>
              </a:rPr>
              <a:t>Zakon</a:t>
            </a:r>
            <a:r>
              <a:rPr lang="sr-Latn-RS" sz="32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x-none" sz="3200" smtClean="0">
                <a:latin typeface="Arial" pitchFamily="34" charset="0"/>
                <a:cs typeface="Arial" pitchFamily="34" charset="0"/>
              </a:rPr>
              <a:t> </a:t>
            </a:r>
            <a:r>
              <a:rPr lang="x-none" sz="3200" dirty="0" smtClean="0">
                <a:latin typeface="Arial" pitchFamily="34" charset="0"/>
                <a:cs typeface="Arial" pitchFamily="34" charset="0"/>
              </a:rPr>
              <a:t>o porezu na dobit </a:t>
            </a:r>
            <a:r>
              <a:rPr lang="x-none" sz="3200" smtClean="0">
                <a:latin typeface="Arial" pitchFamily="34" charset="0"/>
                <a:cs typeface="Arial" pitchFamily="34" charset="0"/>
              </a:rPr>
              <a:t>pravnih lica</a:t>
            </a:r>
            <a:r>
              <a:rPr lang="sr-Latn-RS" sz="3200" dirty="0" smtClean="0">
                <a:latin typeface="Arial" pitchFamily="34" charset="0"/>
                <a:cs typeface="Arial" pitchFamily="34" charset="0"/>
              </a:rPr>
              <a:t> (član 22b) – primena od 2016.g.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x-none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x-none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teret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rashoda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priznaju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izvršena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dugoročna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rezervisanja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obnavljanje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prirodnih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bogatstava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troškove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garantnom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roku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zadržane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kaucije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depozite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kao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druga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obavezna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dugoročna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rezervisanja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skladu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zakonom</a:t>
            </a:r>
            <a:endParaRPr lang="sr-Latn-RS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Latn-RS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RS" sz="36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teret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rashoda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priznaju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ostala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dugoročna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rezervisanja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koja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ispunjavaju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uslove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priznavanje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skladu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MRS,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odnosno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MSFI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MSFI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MSP, u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visini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iskorišćenih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iznosa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tih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rezervisanja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poreskom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periodu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odnosno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izmirenih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obaveza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odliva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resursa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po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osnovu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tih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rezervisanja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3600" dirty="0" err="1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smtClean="0">
                <a:latin typeface="Arial" pitchFamily="34" charset="0"/>
                <a:cs typeface="Arial" pitchFamily="34" charset="0"/>
              </a:rPr>
              <a:t>Rezervisanja koja nisu priznata u PB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za 2015.g</a:t>
            </a:r>
            <a:r>
              <a:rPr lang="x-none" smtClean="0">
                <a:latin typeface="Arial" pitchFamily="34" charset="0"/>
                <a:cs typeface="Arial" pitchFamily="34" charset="0"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smtClean="0">
                <a:latin typeface="Arial" pitchFamily="34" charset="0"/>
                <a:cs typeface="Arial" pitchFamily="34" charset="0"/>
              </a:rPr>
              <a:t>Za troškove restrukturiranja</a:t>
            </a:r>
          </a:p>
          <a:p>
            <a:r>
              <a:rPr lang="x-none" smtClean="0">
                <a:latin typeface="Arial" pitchFamily="34" charset="0"/>
                <a:cs typeface="Arial" pitchFamily="34" charset="0"/>
              </a:rPr>
              <a:t>Z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štetne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ugovore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x-none" smtClean="0">
              <a:latin typeface="Arial" pitchFamily="34" charset="0"/>
              <a:cs typeface="Arial" pitchFamily="34" charset="0"/>
            </a:endParaRPr>
          </a:p>
          <a:p>
            <a:r>
              <a:rPr lang="x-none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osnovu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sudskih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sporova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(“novi”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račun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405 -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Rezervisanja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troškove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sudskih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sporova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)</a:t>
            </a:r>
            <a:endParaRPr lang="x-none" smtClean="0">
              <a:latin typeface="Arial" pitchFamily="34" charset="0"/>
              <a:cs typeface="Arial" pitchFamily="34" charset="0"/>
            </a:endParaRPr>
          </a:p>
          <a:p>
            <a:r>
              <a:rPr lang="x-none" smtClean="0">
                <a:latin typeface="Arial" pitchFamily="34" charset="0"/>
                <a:cs typeface="Arial" pitchFamily="34" charset="0"/>
              </a:rPr>
              <a:t>Z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ostale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verovatne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troškove</a:t>
            </a:r>
            <a:endParaRPr lang="x-none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Potencijalne obaveze i imovina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Autofit/>
          </a:bodyPr>
          <a:lstStyle/>
          <a:p>
            <a:r>
              <a:rPr lang="x-none" b="1" dirty="0" smtClean="0"/>
              <a:t>M</a:t>
            </a:r>
            <a:r>
              <a:rPr lang="vi-VN" b="1" dirty="0" smtClean="0"/>
              <a:t>oguća obaveza</a:t>
            </a:r>
            <a:endParaRPr lang="vi-VN" dirty="0" smtClean="0"/>
          </a:p>
          <a:p>
            <a:pPr>
              <a:buNone/>
            </a:pPr>
            <a:r>
              <a:rPr lang="vi-VN" dirty="0" smtClean="0"/>
              <a:t>•</a:t>
            </a:r>
            <a:r>
              <a:rPr lang="x-none" dirty="0" smtClean="0"/>
              <a:t>	</a:t>
            </a:r>
            <a:r>
              <a:rPr lang="x-none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vi-VN" b="1" dirty="0" smtClean="0">
                <a:latin typeface="Arial" pitchFamily="34" charset="0"/>
                <a:cs typeface="Arial" pitchFamily="34" charset="0"/>
              </a:rPr>
              <a:t>adašnja obaveza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koja nastaje po osnovu prošlih događaja ali nije priznata jer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 nisu kumulativno ispunjeni kriterujumi za priznavanje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x-none" b="1" dirty="0" smtClean="0">
                <a:latin typeface="Arial" pitchFamily="34" charset="0"/>
                <a:cs typeface="Arial" pitchFamily="34" charset="0"/>
              </a:rPr>
              <a:t>• 	</a:t>
            </a:r>
            <a:r>
              <a:rPr lang="vi-VN" b="1" dirty="0" smtClean="0">
                <a:latin typeface="Arial" pitchFamily="34" charset="0"/>
                <a:cs typeface="Arial" pitchFamily="34" charset="0"/>
              </a:rPr>
              <a:t>Potencijalna imovina</a:t>
            </a:r>
            <a:endParaRPr lang="x-none" dirty="0" smtClean="0">
              <a:latin typeface="Arial" pitchFamily="34" charset="0"/>
              <a:cs typeface="Arial" pitchFamily="34" charset="0"/>
            </a:endParaRPr>
          </a:p>
          <a:p>
            <a:r>
              <a:rPr lang="x-none" b="1" dirty="0" smtClean="0">
                <a:latin typeface="Arial" pitchFamily="34" charset="0"/>
                <a:cs typeface="Arial" pitchFamily="34" charset="0"/>
              </a:rPr>
              <a:t>NE PRIZNAJU SE U FI VEĆ SE OBELODANJUJU U NAPOMENAMA UZ FI</a:t>
            </a:r>
            <a:endParaRPr lang="vi-VN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vi-VN" sz="2100" dirty="0" smtClean="0"/>
          </a:p>
          <a:p>
            <a:endParaRPr lang="vi-VN" sz="2100" dirty="0" smtClean="0"/>
          </a:p>
          <a:p>
            <a:endParaRPr lang="en-US" sz="21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NAKNADE ZAPOSLENIMA - </a:t>
            </a:r>
            <a:r>
              <a:rPr lang="x-none" smtClean="0">
                <a:latin typeface="Arial" pitchFamily="34" charset="0"/>
                <a:cs typeface="Arial" pitchFamily="34" charset="0"/>
              </a:rPr>
              <a:t>MRS 19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i Odeljak 28 MSFI za MSP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200" dirty="0" err="1" smtClean="0">
                <a:latin typeface="Arial" pitchFamily="34" charset="0"/>
                <a:cs typeface="Arial" pitchFamily="34" charset="0"/>
              </a:rPr>
              <a:t>Kratkoročna</a:t>
            </a:r>
            <a:r>
              <a:rPr lang="ru-RU" sz="4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00" dirty="0" err="1" smtClean="0">
                <a:latin typeface="Arial" pitchFamily="34" charset="0"/>
                <a:cs typeface="Arial" pitchFamily="34" charset="0"/>
              </a:rPr>
              <a:t>primanja</a:t>
            </a:r>
            <a:r>
              <a:rPr lang="ru-RU" sz="4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00" dirty="0" err="1" smtClean="0">
                <a:latin typeface="Arial" pitchFamily="34" charset="0"/>
                <a:cs typeface="Arial" pitchFamily="34" charset="0"/>
              </a:rPr>
              <a:t>zaposlenih</a:t>
            </a:r>
            <a:endParaRPr lang="ru-RU" sz="4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4200" dirty="0" err="1" smtClean="0">
                <a:latin typeface="Arial" pitchFamily="34" charset="0"/>
                <a:cs typeface="Arial" pitchFamily="34" charset="0"/>
              </a:rPr>
              <a:t>Primanja</a:t>
            </a:r>
            <a:r>
              <a:rPr lang="ru-RU" sz="4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00" dirty="0" err="1" smtClean="0">
                <a:latin typeface="Arial" pitchFamily="34" charset="0"/>
                <a:cs typeface="Arial" pitchFamily="34" charset="0"/>
              </a:rPr>
              <a:t>po</a:t>
            </a:r>
            <a:r>
              <a:rPr lang="ru-RU" sz="4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00" dirty="0" err="1" smtClean="0">
                <a:latin typeface="Arial" pitchFamily="34" charset="0"/>
                <a:cs typeface="Arial" pitchFamily="34" charset="0"/>
              </a:rPr>
              <a:t>prestanku</a:t>
            </a:r>
            <a:r>
              <a:rPr lang="ru-RU" sz="4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00" dirty="0" err="1" smtClean="0">
                <a:latin typeface="Arial" pitchFamily="34" charset="0"/>
                <a:cs typeface="Arial" pitchFamily="34" charset="0"/>
              </a:rPr>
              <a:t>zaposlenja</a:t>
            </a:r>
            <a:endParaRPr lang="ru-RU" sz="4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4200" dirty="0" err="1" smtClean="0">
                <a:latin typeface="Arial" pitchFamily="34" charset="0"/>
                <a:cs typeface="Arial" pitchFamily="34" charset="0"/>
              </a:rPr>
              <a:t>Ostala</a:t>
            </a:r>
            <a:r>
              <a:rPr lang="ru-RU" sz="4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00" dirty="0" err="1" smtClean="0">
                <a:latin typeface="Arial" pitchFamily="34" charset="0"/>
                <a:cs typeface="Arial" pitchFamily="34" charset="0"/>
              </a:rPr>
              <a:t>dugoročna</a:t>
            </a:r>
            <a:r>
              <a:rPr lang="ru-RU" sz="4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00" dirty="0" err="1" smtClean="0">
                <a:latin typeface="Arial" pitchFamily="34" charset="0"/>
                <a:cs typeface="Arial" pitchFamily="34" charset="0"/>
              </a:rPr>
              <a:t>primanja</a:t>
            </a:r>
            <a:r>
              <a:rPr lang="ru-RU" sz="4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00" dirty="0" err="1" smtClean="0">
                <a:latin typeface="Arial" pitchFamily="34" charset="0"/>
                <a:cs typeface="Arial" pitchFamily="34" charset="0"/>
              </a:rPr>
              <a:t>zaposlenih</a:t>
            </a:r>
            <a:endParaRPr lang="ru-RU" sz="4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4200" dirty="0" err="1" smtClean="0">
                <a:latin typeface="Arial" pitchFamily="34" charset="0"/>
                <a:cs typeface="Arial" pitchFamily="34" charset="0"/>
              </a:rPr>
              <a:t>Otpremine</a:t>
            </a:r>
            <a:endParaRPr lang="ru-RU" sz="42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Naknade zaposlenima u našem zakonodavstvu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ajčešće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 se javljaju u </a:t>
            </a:r>
            <a:r>
              <a:rPr lang="x-none" smtClean="0">
                <a:latin typeface="Arial" pitchFamily="34" charset="0"/>
                <a:cs typeface="Arial" pitchFamily="34" charset="0"/>
              </a:rPr>
              <a:t>obliku: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endParaRPr lang="x-none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x-none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Rezervisanja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otpremnine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prilikom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odlaska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penziju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x-none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Rezervisanja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jubilarne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naknade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zaposlenima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x-none" smtClean="0">
                <a:latin typeface="Arial" pitchFamily="34" charset="0"/>
                <a:cs typeface="Arial" pitchFamily="34" charset="0"/>
              </a:rPr>
              <a:t>	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Ostala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rezervisanja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x-none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Vrednovanje naknada zaposlenima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x-none" b="1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etoda</a:t>
            </a:r>
            <a:r>
              <a:rPr lang="x-non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projektovane</a:t>
            </a:r>
            <a:r>
              <a:rPr lang="x-non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kreditne</a:t>
            </a:r>
            <a:r>
              <a:rPr lang="x-non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jedinice</a:t>
            </a:r>
            <a:r>
              <a:rPr lang="x-none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x-none" dirty="0" smtClean="0">
                <a:latin typeface="Arial" pitchFamily="34" charset="0"/>
                <a:cs typeface="Arial" pitchFamily="34" charset="0"/>
              </a:rPr>
              <a:t>	- s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vaka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godina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rada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zaposlenog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dovodi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do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stvaranja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dodatne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jedinice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prava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naknade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x-none" dirty="0" smtClean="0">
                <a:latin typeface="Arial" pitchFamily="34" charset="0"/>
                <a:cs typeface="Arial" pitchFamily="34" charset="0"/>
              </a:rPr>
              <a:t>	- s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vaku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poslovnu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godinu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potrebno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je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srazmerno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opteretiti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pripadajućim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delom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troškova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korist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obaveza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rezervisanja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osnovu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naknada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zaposlenima</a:t>
            </a:r>
            <a:endParaRPr lang="x-none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x-none" dirty="0" smtClean="0">
                <a:latin typeface="Arial" pitchFamily="34" charset="0"/>
                <a:cs typeface="Arial" pitchFamily="34" charset="0"/>
              </a:rPr>
              <a:t>	- t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rošak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priznaje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periodu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kada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dolazi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do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isplate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već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periodu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stvaranja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prava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naknadu</a:t>
            </a:r>
            <a:endParaRPr lang="x-none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x-none" dirty="0" smtClean="0">
                <a:latin typeface="Arial" pitchFamily="34" charset="0"/>
                <a:cs typeface="Arial" pitchFamily="34" charset="0"/>
              </a:rPr>
              <a:t>• MRS </a:t>
            </a:r>
            <a:r>
              <a:rPr lang="x-none" smtClean="0">
                <a:latin typeface="Arial" pitchFamily="34" charset="0"/>
                <a:cs typeface="Arial" pitchFamily="34" charset="0"/>
              </a:rPr>
              <a:t>19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i MSFI za MSP </a:t>
            </a:r>
            <a:r>
              <a:rPr lang="x-none" smtClean="0">
                <a:latin typeface="Arial" pitchFamily="34" charset="0"/>
                <a:cs typeface="Arial" pitchFamily="34" charset="0"/>
              </a:rPr>
              <a:t>– </a:t>
            </a:r>
            <a:r>
              <a:rPr lang="x-none" b="1" dirty="0" smtClean="0">
                <a:latin typeface="Arial" pitchFamily="34" charset="0"/>
                <a:cs typeface="Arial" pitchFamily="34" charset="0"/>
              </a:rPr>
              <a:t>preporučije ali ne zahteva da obračun uradi ovlašćeni aktuar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Formiranje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rezervisanja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545 –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Rezervisanja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nakade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druge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beneficije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zaposlenih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x-none" sz="4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	404 –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Rezervisanja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naknade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druge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beneficije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zaposlenih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288 –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Odložena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poreska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sredstva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x-none" sz="4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	722 –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Odloženi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poreski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prihodi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Korišćenje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rezervisanja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404 -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Rezervisanja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naknade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buduće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beneficije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zaposlenih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x-none" sz="4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	241 –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Tekući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poslovni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računi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722 –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Odloženi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poreski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prihodi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x-none" sz="4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	288 –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Odložena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poreska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sredstva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endParaRPr lang="en-US" sz="4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Učešća u kapitalu zavisnih pravnih lica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x-none" sz="3600" dirty="0" smtClean="0">
                <a:latin typeface="Arial" pitchFamily="34" charset="0"/>
                <a:cs typeface="Arial" pitchFamily="34" charset="0"/>
              </a:rPr>
              <a:t>Evidentira se po nabavnoj vrednosti</a:t>
            </a:r>
          </a:p>
          <a:p>
            <a:r>
              <a:rPr lang="x-none" sz="3600" dirty="0" smtClean="0">
                <a:latin typeface="Arial" pitchFamily="34" charset="0"/>
                <a:cs typeface="Arial" pitchFamily="34" charset="0"/>
              </a:rPr>
              <a:t>Promene na kapitalu zavisnog lica ne utiču na vrednovanje učešća u pojedinačnim finansijskim izveštajima </a:t>
            </a:r>
            <a:r>
              <a:rPr lang="x-none" sz="3600" smtClean="0">
                <a:latin typeface="Arial" pitchFamily="34" charset="0"/>
                <a:cs typeface="Arial" pitchFamily="34" charset="0"/>
              </a:rPr>
              <a:t>vlasnika kapitala</a:t>
            </a:r>
            <a:r>
              <a:rPr lang="sr-Latn-RS" sz="3600" dirty="0" smtClean="0">
                <a:latin typeface="Arial" pitchFamily="34" charset="0"/>
                <a:cs typeface="Arial" pitchFamily="34" charset="0"/>
              </a:rPr>
              <a:t> u skladu sa MRS/MSFI</a:t>
            </a:r>
            <a:endParaRPr lang="x-none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x-none" sz="3600" dirty="0" smtClean="0">
                <a:latin typeface="Arial" pitchFamily="34" charset="0"/>
                <a:cs typeface="Arial" pitchFamily="34" charset="0"/>
              </a:rPr>
              <a:t>Osim ako ne dođe do </a:t>
            </a:r>
            <a:r>
              <a:rPr lang="x-none" sz="3600" smtClean="0">
                <a:latin typeface="Arial" pitchFamily="34" charset="0"/>
                <a:cs typeface="Arial" pitchFamily="34" charset="0"/>
              </a:rPr>
              <a:t>obezvređenja  -– </a:t>
            </a:r>
            <a:r>
              <a:rPr lang="x-none" sz="3600" dirty="0" smtClean="0">
                <a:latin typeface="Arial" pitchFamily="34" charset="0"/>
                <a:cs typeface="Arial" pitchFamily="34" charset="0"/>
              </a:rPr>
              <a:t>svodi se na nadoknadivu vrednost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Ukidanje rezervisanja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404 -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Rezervisanja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naknade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buduće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beneficije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zaposlenih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x-none" sz="40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678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Prihodi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ukidanja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dugoročnih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rezervisanja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Primena MRS </a:t>
            </a:r>
            <a:r>
              <a:rPr lang="x-none" smtClean="0">
                <a:latin typeface="Arial" pitchFamily="34" charset="0"/>
                <a:cs typeface="Arial" pitchFamily="34" charset="0"/>
              </a:rPr>
              <a:t>19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i MSFI za MSP </a:t>
            </a:r>
            <a:r>
              <a:rPr lang="x-none" smtClean="0">
                <a:latin typeface="Arial" pitchFamily="34" charset="0"/>
                <a:cs typeface="Arial" pitchFamily="34" charset="0"/>
              </a:rPr>
              <a:t>prvi 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put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Potrebno je </a:t>
            </a:r>
            <a:r>
              <a:rPr lang="x-none" smtClean="0">
                <a:latin typeface="Arial" pitchFamily="34" charset="0"/>
                <a:cs typeface="Arial" pitchFamily="34" charset="0"/>
              </a:rPr>
              <a:t>uraditi dva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/tri</a:t>
            </a:r>
            <a:r>
              <a:rPr lang="x-none" smtClean="0">
                <a:latin typeface="Arial" pitchFamily="34" charset="0"/>
                <a:cs typeface="Arial" pitchFamily="34" charset="0"/>
              </a:rPr>
              <a:t> 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obračuna:</a:t>
            </a:r>
          </a:p>
          <a:p>
            <a:pPr>
              <a:buNone/>
            </a:pPr>
            <a:r>
              <a:rPr lang="x-none" b="1" dirty="0" smtClean="0">
                <a:latin typeface="Arial" pitchFamily="34" charset="0"/>
                <a:cs typeface="Arial" pitchFamily="34" charset="0"/>
              </a:rPr>
              <a:t>	Prvi o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bračun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x-none" smtClean="0">
                <a:latin typeface="Arial" pitchFamily="34" charset="0"/>
                <a:cs typeface="Arial" pitchFamily="34" charset="0"/>
              </a:rPr>
              <a:t>dan 1.1.201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x-none" smtClean="0">
                <a:latin typeface="Arial" pitchFamily="34" charset="0"/>
                <a:cs typeface="Arial" pitchFamily="34" charset="0"/>
              </a:rPr>
              <a:t>.g.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RS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x-none" b="1" smtClean="0">
                <a:latin typeface="Arial" pitchFamily="34" charset="0"/>
                <a:cs typeface="Arial" pitchFamily="34" charset="0"/>
              </a:rPr>
              <a:t>Drugi obračun </a:t>
            </a:r>
            <a:r>
              <a:rPr lang="x-none" smtClean="0">
                <a:latin typeface="Arial" pitchFamily="34" charset="0"/>
                <a:cs typeface="Arial" pitchFamily="34" charset="0"/>
              </a:rPr>
              <a:t>na dan 31.12.201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x-none" smtClean="0">
                <a:latin typeface="Arial" pitchFamily="34" charset="0"/>
                <a:cs typeface="Arial" pitchFamily="34" charset="0"/>
              </a:rPr>
              <a:t>.g.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x-none" dirty="0" smtClean="0">
                <a:latin typeface="Arial" pitchFamily="34" charset="0"/>
                <a:cs typeface="Arial" pitchFamily="34" charset="0"/>
              </a:rPr>
              <a:t>	- k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orekcija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početnog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stanja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neraspore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đ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ene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dobiti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/gubitka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x-none" dirty="0" smtClean="0">
                <a:latin typeface="Arial" pitchFamily="34" charset="0"/>
                <a:cs typeface="Arial" pitchFamily="34" charset="0"/>
              </a:rPr>
              <a:t>	- u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poredni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podaci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prethodnu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godinu</a:t>
            </a:r>
            <a:endParaRPr lang="x-none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x-none" smtClean="0">
                <a:latin typeface="Arial" pitchFamily="34" charset="0"/>
                <a:cs typeface="Arial" pitchFamily="34" charset="0"/>
              </a:rPr>
              <a:t>	</a:t>
            </a:r>
            <a:endParaRPr lang="x-none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RS" b="1" dirty="0" smtClean="0">
                <a:latin typeface="Arial" pitchFamily="34" charset="0"/>
                <a:cs typeface="Arial" pitchFamily="34" charset="0"/>
              </a:rPr>
              <a:t>	Treći obračun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na dan 31.12.2015.g.</a:t>
            </a:r>
          </a:p>
          <a:p>
            <a:pPr>
              <a:buNone/>
            </a:pPr>
            <a:r>
              <a:rPr lang="sr-Latn-RS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x-none" smtClean="0">
                <a:latin typeface="Arial" pitchFamily="34" charset="0"/>
                <a:cs typeface="Arial" pitchFamily="34" charset="0"/>
              </a:rPr>
              <a:t>tekući prihodi/rashodi</a:t>
            </a:r>
          </a:p>
          <a:p>
            <a:pPr>
              <a:buNone/>
            </a:pPr>
            <a:r>
              <a:rPr lang="x-none" smtClean="0">
                <a:latin typeface="Arial" pitchFamily="34" charset="0"/>
                <a:cs typeface="Arial" pitchFamily="34" charset="0"/>
              </a:rPr>
              <a:t>	- kumulativni iznos (filozofija knjiženja kao MRS 12)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x-none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Knjiženje rezervisanja za naknade zaposlenima prvi put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x-none" sz="4700" dirty="0" smtClean="0"/>
          </a:p>
          <a:p>
            <a:r>
              <a:rPr lang="vi-VN" sz="4700" dirty="0" smtClean="0"/>
              <a:t>340  Neraspoređena dobit ranijih godina   </a:t>
            </a:r>
          </a:p>
          <a:p>
            <a:pPr>
              <a:buNone/>
            </a:pPr>
            <a:r>
              <a:rPr lang="x-none" sz="4700" dirty="0" smtClean="0"/>
              <a:t>		</a:t>
            </a:r>
            <a:r>
              <a:rPr lang="vi-VN" sz="4700" dirty="0" smtClean="0"/>
              <a:t>404  Rezervisanja za naknade i druge beneficije zaposlenih </a:t>
            </a:r>
            <a:endParaRPr lang="x-none" sz="4700" dirty="0" smtClean="0"/>
          </a:p>
          <a:p>
            <a:r>
              <a:rPr lang="vi-VN" sz="4700" dirty="0" smtClean="0"/>
              <a:t> 288 Odložena poreska sredstva </a:t>
            </a:r>
            <a:endParaRPr lang="x-none" sz="4700" dirty="0" smtClean="0"/>
          </a:p>
          <a:p>
            <a:pPr>
              <a:buNone/>
            </a:pPr>
            <a:r>
              <a:rPr lang="x-none" sz="4700" dirty="0" smtClean="0"/>
              <a:t>		</a:t>
            </a:r>
            <a:r>
              <a:rPr lang="vi-VN" sz="4700" dirty="0" smtClean="0"/>
              <a:t>340 Neraspoređeni dobitak ranijih godina </a:t>
            </a:r>
          </a:p>
          <a:p>
            <a:pPr>
              <a:buNone/>
            </a:pPr>
            <a:endParaRPr lang="vi-VN" sz="4700" dirty="0" smtClean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Obelodanjivanje prema MRS 19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x-none" b="1" dirty="0" smtClean="0">
                <a:latin typeface="Arial" pitchFamily="34" charset="0"/>
                <a:cs typeface="Arial" pitchFamily="34" charset="0"/>
              </a:rPr>
              <a:t>Tri komponenete:</a:t>
            </a:r>
          </a:p>
          <a:p>
            <a:pPr>
              <a:buNone/>
            </a:pPr>
            <a:r>
              <a:rPr lang="x-none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Troškove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tekućih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usluga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rada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x-none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Troškove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kamata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x-none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Aktuarski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dobitak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gubitak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(iznosi i razlozi nastanka)</a:t>
            </a:r>
          </a:p>
          <a:p>
            <a:endParaRPr lang="x-none" dirty="0" smtClean="0">
              <a:latin typeface="Arial" pitchFamily="34" charset="0"/>
              <a:cs typeface="Arial" pitchFamily="34" charset="0"/>
            </a:endParaRPr>
          </a:p>
          <a:p>
            <a:r>
              <a:rPr lang="x-none" b="1" dirty="0" smtClean="0">
                <a:latin typeface="Arial" pitchFamily="34" charset="0"/>
                <a:cs typeface="Arial" pitchFamily="34" charset="0"/>
              </a:rPr>
              <a:t>Dodatna obelodanjivanja:</a:t>
            </a:r>
          </a:p>
          <a:p>
            <a:pPr>
              <a:buNone/>
            </a:pPr>
            <a:r>
              <a:rPr lang="x-none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Plan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definisanih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naknada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zaposlenima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x-none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Računovodstvena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politika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priznavanje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aktuarskih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dobitaka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gubitaka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x-none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Primenjene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aktuarske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pretpostavke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x-none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Početno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krajnje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stanje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sadašnje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vrednosti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obaveza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rezervisanje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x-none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Izmirenje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obaveza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x-none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Ograničenja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971800"/>
            <a:ext cx="24574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ZARADE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Autofit/>
          </a:bodyPr>
          <a:lstStyle/>
          <a:p>
            <a:r>
              <a:rPr lang="x-none" sz="3000" dirty="0" smtClean="0">
                <a:latin typeface="Arial" pitchFamily="34" charset="0"/>
                <a:cs typeface="Arial" pitchFamily="34" charset="0"/>
              </a:rPr>
              <a:t>Obaveza ukalkulisavanja neisplaćenih </a:t>
            </a:r>
            <a:r>
              <a:rPr lang="x-none" sz="3000" smtClean="0">
                <a:latin typeface="Arial" pitchFamily="34" charset="0"/>
                <a:cs typeface="Arial" pitchFamily="34" charset="0"/>
              </a:rPr>
              <a:t>zarada (</a:t>
            </a:r>
            <a:r>
              <a:rPr lang="sr-Latn-RS" sz="3000" dirty="0" smtClean="0">
                <a:latin typeface="Arial" pitchFamily="34" charset="0"/>
                <a:cs typeface="Arial" pitchFamily="34" charset="0"/>
              </a:rPr>
              <a:t>zarade, </a:t>
            </a:r>
            <a:r>
              <a:rPr lang="x-none" sz="3000" smtClean="0">
                <a:latin typeface="Arial" pitchFamily="34" charset="0"/>
                <a:cs typeface="Arial" pitchFamily="34" charset="0"/>
              </a:rPr>
              <a:t>bonusi</a:t>
            </a:r>
            <a:r>
              <a:rPr lang="x-none" sz="3000" dirty="0" smtClean="0">
                <a:latin typeface="Arial" pitchFamily="34" charset="0"/>
                <a:cs typeface="Arial" pitchFamily="34" charset="0"/>
              </a:rPr>
              <a:t>, nagrade, regres, naknade za sl.put, odlazak i dolazak sa rada i sl.)</a:t>
            </a:r>
          </a:p>
          <a:p>
            <a:r>
              <a:rPr lang="x-none" sz="3000" dirty="0" smtClean="0">
                <a:latin typeface="Arial" pitchFamily="34" charset="0"/>
                <a:cs typeface="Arial" pitchFamily="34" charset="0"/>
              </a:rPr>
              <a:t>U bruto iznosu iz ugovora o radu</a:t>
            </a:r>
          </a:p>
          <a:p>
            <a:r>
              <a:rPr lang="x-none" sz="3000" dirty="0" smtClean="0">
                <a:latin typeface="Arial" pitchFamily="34" charset="0"/>
                <a:cs typeface="Arial" pitchFamily="34" charset="0"/>
              </a:rPr>
              <a:t>Dokument za knjiženje – obračun zarada</a:t>
            </a:r>
          </a:p>
          <a:p>
            <a:r>
              <a:rPr lang="x-none" sz="3000" smtClean="0">
                <a:latin typeface="Arial" pitchFamily="34" charset="0"/>
                <a:cs typeface="Arial" pitchFamily="34" charset="0"/>
              </a:rPr>
              <a:t>Pre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x-none" sz="3000" smtClean="0">
                <a:latin typeface="Arial" pitchFamily="34" charset="0"/>
                <a:cs typeface="Arial" pitchFamily="34" charset="0"/>
              </a:rPr>
              <a:t>a </a:t>
            </a:r>
            <a:r>
              <a:rPr lang="x-none" sz="3000" dirty="0" smtClean="0">
                <a:latin typeface="Arial" pitchFamily="34" charset="0"/>
                <a:cs typeface="Arial" pitchFamily="34" charset="0"/>
              </a:rPr>
              <a:t>propisima koji v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aže</a:t>
            </a:r>
            <a:r>
              <a:rPr lang="x-none" sz="3000" dirty="0" smtClean="0">
                <a:latin typeface="Arial" pitchFamily="34" charset="0"/>
                <a:cs typeface="Arial" pitchFamily="34" charset="0"/>
              </a:rPr>
              <a:t> u trenutku ukalkulisavanja </a:t>
            </a:r>
          </a:p>
          <a:p>
            <a:r>
              <a:rPr lang="x-none" sz="3000" dirty="0" smtClean="0">
                <a:latin typeface="Arial" pitchFamily="34" charset="0"/>
                <a:cs typeface="Arial" pitchFamily="34" charset="0"/>
              </a:rPr>
              <a:t>Od 1.februara – nova najniža osnovica doprinosa i neoporeziv iznos </a:t>
            </a:r>
            <a:r>
              <a:rPr lang="x-none" sz="3000" smtClean="0">
                <a:latin typeface="Arial" pitchFamily="34" charset="0"/>
                <a:cs typeface="Arial" pitchFamily="34" charset="0"/>
              </a:rPr>
              <a:t>zarade – </a:t>
            </a:r>
            <a:r>
              <a:rPr lang="x-none" sz="3000" dirty="0" smtClean="0">
                <a:latin typeface="Arial" pitchFamily="34" charset="0"/>
                <a:cs typeface="Arial" pitchFamily="34" charset="0"/>
              </a:rPr>
              <a:t>primeniti ih prilikom ukalkulisavanja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MOGUĆNOST OTPISA OBAVEZA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Otpis </a:t>
            </a:r>
            <a:r>
              <a:rPr lang="x-none" smtClean="0">
                <a:latin typeface="Arial" pitchFamily="34" charset="0"/>
                <a:cs typeface="Arial" pitchFamily="34" charset="0"/>
              </a:rPr>
              <a:t>obaveza – 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ne plaća se porez </a:t>
            </a:r>
            <a:r>
              <a:rPr lang="x-none" smtClean="0">
                <a:latin typeface="Arial" pitchFamily="34" charset="0"/>
                <a:cs typeface="Arial" pitchFamily="34" charset="0"/>
              </a:rPr>
              <a:t>na poklon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x-none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ačun 677 -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Prihodi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smanjenja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obaveza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Obaveza oprihodovanja zastarelih obaveza za pravna lica i preduzetnike koji primenjuju Pravilnik za mikro i druga pravna lica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>
                <a:latin typeface="Arial" pitchFamily="34" charset="0"/>
                <a:cs typeface="Arial" pitchFamily="34" charset="0"/>
              </a:rPr>
              <a:t>ISPRAVKE GREŠAKA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Propusti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netačne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tvrdnje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finansijskim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izveštajima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jednog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x-non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ili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više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prethodnih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perioda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posledica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izostavljanja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ili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pogrešnog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prezentovanja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informacija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nastale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usled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x-none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matematičkih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grešaka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x-none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grešaka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primeni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računovodstvenih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x-none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x-none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politika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x-none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pogrešnog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tumačenja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činjenica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x-none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prevare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x-none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previda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5" name="Picture 11" descr="j02860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477000" y="3886200"/>
            <a:ext cx="2233613" cy="2152650"/>
          </a:xfrm>
          <a:prstGeom prst="rect">
            <a:avLst/>
          </a:prstGeom>
          <a:noFill/>
          <a:ln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Korekcija početnog stanja - rezultata ranijih godina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x-none" sz="4800" dirty="0" smtClean="0">
                <a:latin typeface="Arial" pitchFamily="34" charset="0"/>
                <a:cs typeface="Arial" pitchFamily="34" charset="0"/>
              </a:rPr>
              <a:t>DA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x-none" sz="3000" dirty="0" smtClean="0">
                <a:latin typeface="Arial" pitchFamily="34" charset="0"/>
                <a:cs typeface="Arial" pitchFamily="34" charset="0"/>
              </a:rPr>
              <a:t>Ukoliko je greška </a:t>
            </a:r>
            <a:r>
              <a:rPr lang="x-none" sz="3000" smtClean="0">
                <a:latin typeface="Arial" pitchFamily="34" charset="0"/>
                <a:cs typeface="Arial" pitchFamily="34" charset="0"/>
              </a:rPr>
              <a:t>materijalno značajna</a:t>
            </a:r>
            <a:endParaRPr lang="sr-Latn-RS" sz="3000" dirty="0" smtClean="0">
              <a:latin typeface="Arial" pitchFamily="34" charset="0"/>
              <a:cs typeface="Arial" pitchFamily="34" charset="0"/>
            </a:endParaRPr>
          </a:p>
          <a:p>
            <a:endParaRPr lang="x-none" sz="3000" dirty="0" smtClean="0">
              <a:latin typeface="Arial" pitchFamily="34" charset="0"/>
              <a:cs typeface="Arial" pitchFamily="34" charset="0"/>
            </a:endParaRPr>
          </a:p>
          <a:p>
            <a:r>
              <a:rPr lang="x-none" sz="3000" b="1" dirty="0" smtClean="0">
                <a:latin typeface="Arial" pitchFamily="34" charset="0"/>
                <a:cs typeface="Arial" pitchFamily="34" charset="0"/>
              </a:rPr>
              <a:t>Prag se utvrđuje </a:t>
            </a:r>
            <a:r>
              <a:rPr lang="x-none" sz="3000" b="1" smtClean="0">
                <a:latin typeface="Arial" pitchFamily="34" charset="0"/>
                <a:cs typeface="Arial" pitchFamily="34" charset="0"/>
              </a:rPr>
              <a:t>računovodstvenim politikama</a:t>
            </a:r>
            <a:endParaRPr lang="x-none" sz="3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x-none" sz="4800" dirty="0" smtClean="0">
                <a:latin typeface="Arial" pitchFamily="34" charset="0"/>
                <a:cs typeface="Arial" pitchFamily="34" charset="0"/>
              </a:rPr>
              <a:t>NE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21125"/>
          </a:xfrm>
        </p:spPr>
        <p:txBody>
          <a:bodyPr/>
          <a:lstStyle/>
          <a:p>
            <a:r>
              <a:rPr lang="x-none" sz="3200" dirty="0" smtClean="0">
                <a:latin typeface="Arial" pitchFamily="34" charset="0"/>
                <a:cs typeface="Arial" pitchFamily="34" charset="0"/>
              </a:rPr>
              <a:t>Ukoliko greška nije materijalno značajna -upotrebom </a:t>
            </a:r>
            <a:r>
              <a:rPr lang="x-none" sz="3200" smtClean="0">
                <a:latin typeface="Arial" pitchFamily="34" charset="0"/>
                <a:cs typeface="Arial" pitchFamily="34" charset="0"/>
              </a:rPr>
              <a:t>računa 59</a:t>
            </a:r>
            <a:r>
              <a:rPr lang="sr-Latn-RS" sz="32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x-none" sz="3200" smtClean="0">
                <a:latin typeface="Arial" pitchFamily="34" charset="0"/>
                <a:cs typeface="Arial" pitchFamily="34" charset="0"/>
              </a:rPr>
              <a:t> i 69</a:t>
            </a:r>
            <a:r>
              <a:rPr lang="sr-Latn-RS" sz="3200" dirty="0" smtClean="0">
                <a:latin typeface="Arial" pitchFamily="34" charset="0"/>
                <a:cs typeface="Arial" pitchFamily="34" charset="0"/>
              </a:rPr>
              <a:t>2</a:t>
            </a:r>
            <a:endParaRPr lang="x-none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x-none" sz="3200" dirty="0" smtClean="0">
                <a:latin typeface="Arial" pitchFamily="34" charset="0"/>
                <a:cs typeface="Arial" pitchFamily="34" charset="0"/>
              </a:rPr>
              <a:t>Greška tekućeg perioda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Obelodanjivanje u Napomenama uz FI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Prirodu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greške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svaki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prezentirani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period:</a:t>
            </a:r>
          </a:p>
          <a:p>
            <a:pPr>
              <a:buNone/>
            </a:pPr>
            <a:r>
              <a:rPr lang="x-none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Iznos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korekcije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tekućem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periodu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x-none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Iznos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korekcije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početnog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stanja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Ukoliko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nije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praktičan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retrospektivni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pristup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x-none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Činjenicu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uporedni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podaci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nisu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promenjeni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razloge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x-none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Način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koji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izvršena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korekcija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najraniji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period</a:t>
            </a:r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524000"/>
            <a:ext cx="2133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 smtClean="0">
                <a:latin typeface="Arial" pitchFamily="34" charset="0"/>
                <a:cs typeface="Arial" pitchFamily="34" charset="0"/>
              </a:rPr>
              <a:t>DOGAĐAJI POSLE IZVEŠTAJNOG PERIODA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x-none" sz="3000" b="1" dirty="0" smtClean="0">
                <a:latin typeface="Arial" pitchFamily="34" charset="0"/>
                <a:cs typeface="Arial" pitchFamily="34" charset="0"/>
              </a:rPr>
              <a:t>Korektivni – </a:t>
            </a:r>
            <a:r>
              <a:rPr lang="x-none" sz="3000" dirty="0" smtClean="0">
                <a:latin typeface="Arial" pitchFamily="34" charset="0"/>
                <a:cs typeface="Arial" pitchFamily="34" charset="0"/>
              </a:rPr>
              <a:t>knjiže se </a:t>
            </a:r>
            <a:r>
              <a:rPr lang="x-none" sz="3000" smtClean="0">
                <a:latin typeface="Arial" pitchFamily="34" charset="0"/>
                <a:cs typeface="Arial" pitchFamily="34" charset="0"/>
              </a:rPr>
              <a:t>pod 31.12.201</a:t>
            </a:r>
            <a:r>
              <a:rPr lang="sr-Latn-RS" sz="3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x-none" sz="3000" smtClean="0">
                <a:latin typeface="Arial" pitchFamily="34" charset="0"/>
                <a:cs typeface="Arial" pitchFamily="34" charset="0"/>
              </a:rPr>
              <a:t>.g</a:t>
            </a:r>
            <a:r>
              <a:rPr lang="x-none" sz="3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r>
              <a:rPr lang="x-none" sz="3000" b="1" dirty="0" smtClean="0">
                <a:latin typeface="Arial" pitchFamily="34" charset="0"/>
                <a:cs typeface="Arial" pitchFamily="34" charset="0"/>
              </a:rPr>
              <a:t>Nekorektivni – </a:t>
            </a:r>
            <a:r>
              <a:rPr lang="x-none" sz="3000" dirty="0" smtClean="0">
                <a:latin typeface="Arial" pitchFamily="34" charset="0"/>
                <a:cs typeface="Arial" pitchFamily="34" charset="0"/>
              </a:rPr>
              <a:t>obelodanjuju se u Napomenama uz FI ako su materijalno značajni</a:t>
            </a:r>
          </a:p>
          <a:p>
            <a:endParaRPr lang="x-none" sz="30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76400"/>
            <a:ext cx="4038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Učešća u kapitalu kod pravnih lica u inostranstvu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x-none" sz="3600" dirty="0" smtClean="0">
                <a:latin typeface="Arial" pitchFamily="34" charset="0"/>
                <a:cs typeface="Arial" pitchFamily="34" charset="0"/>
              </a:rPr>
              <a:t>emonetarne stavke</a:t>
            </a:r>
          </a:p>
          <a:p>
            <a:r>
              <a:rPr lang="x-none" sz="3600" dirty="0" smtClean="0">
                <a:latin typeface="Arial" pitchFamily="34" charset="0"/>
                <a:cs typeface="Arial" pitchFamily="34" charset="0"/>
              </a:rPr>
              <a:t>Ne karakteriše ih pravo na primanje fiksnog ili odredivig broja novčanih jedinica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x-none" sz="3600" dirty="0" smtClean="0">
                <a:latin typeface="Arial" pitchFamily="34" charset="0"/>
                <a:cs typeface="Arial" pitchFamily="34" charset="0"/>
              </a:rPr>
              <a:t>Ne kursiraju se na dan BS</a:t>
            </a:r>
          </a:p>
          <a:p>
            <a:r>
              <a:rPr lang="x-none" sz="3600" dirty="0" smtClean="0">
                <a:latin typeface="Arial" pitchFamily="34" charset="0"/>
                <a:cs typeface="Arial" pitchFamily="34" charset="0"/>
              </a:rPr>
              <a:t>Ukoliko se vrednuje po istorijskom trošku – kursira se samo na dan transakcije i ubuduće se vodi po toj vrednosti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Korektivni događaji posle dana 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aplata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potraživanja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x-none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dirty="0" err="1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dlazak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kupca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stečaj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ili likvidaciju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Prodaja zaliha ispod nabavne cene</a:t>
            </a:r>
          </a:p>
          <a:p>
            <a:r>
              <a:rPr lang="sr-Latn-RS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rijem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sudskog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rešenja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x-none" dirty="0" smtClean="0">
              <a:latin typeface="Arial" pitchFamily="34" charset="0"/>
              <a:cs typeface="Arial" pitchFamily="34" charset="0"/>
            </a:endParaRPr>
          </a:p>
          <a:p>
            <a:r>
              <a:rPr lang="vi-VN" dirty="0" smtClean="0">
                <a:latin typeface="Arial" pitchFamily="34" charset="0"/>
                <a:cs typeface="Arial" pitchFamily="34" charset="0"/>
              </a:rPr>
              <a:t>Utvrđivanje učešća u dobitku ili isplaćenih naknada</a:t>
            </a:r>
            <a:endParaRPr lang="x-none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dirty="0" err="1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tkrivanje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prevara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ili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grešaka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x-none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dobravanje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naknadnih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popusta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Povraćaj robe (ako je ugovoreno)</a:t>
            </a:r>
            <a:endParaRPr lang="x-none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>
                <a:latin typeface="Arial" pitchFamily="34" charset="0"/>
                <a:cs typeface="Arial" pitchFamily="34" charset="0"/>
              </a:rPr>
              <a:t>Nekorektivni događaji nastali posle dana BS - obelodanjivanje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vi-VN" dirty="0" smtClean="0"/>
              <a:t>raspodela dobiti</a:t>
            </a:r>
          </a:p>
          <a:p>
            <a:r>
              <a:rPr lang="vi-VN" dirty="0" smtClean="0"/>
              <a:t>značajna promena deviznog kursa </a:t>
            </a:r>
          </a:p>
          <a:p>
            <a:r>
              <a:rPr lang="vi-VN" dirty="0" smtClean="0"/>
              <a:t>značajna poslovna kombinacija ili prodaja</a:t>
            </a:r>
          </a:p>
          <a:p>
            <a:r>
              <a:rPr lang="vi-VN" dirty="0" smtClean="0"/>
              <a:t>objavljivanje plana za prestanak poslovanja</a:t>
            </a:r>
          </a:p>
          <a:p>
            <a:r>
              <a:rPr lang="vi-VN" dirty="0" smtClean="0"/>
              <a:t>velike kupovine ili otuđenje sredstava</a:t>
            </a:r>
          </a:p>
          <a:p>
            <a:r>
              <a:rPr lang="vi-VN" dirty="0" smtClean="0"/>
              <a:t>uništenje velikog proizvodnog pogona usled prirodne nepogode</a:t>
            </a:r>
          </a:p>
          <a:p>
            <a:r>
              <a:rPr lang="vi-VN" dirty="0" smtClean="0"/>
              <a:t>značajne transakcije sa običnim akcijama i potencijalne transakcije sa običnim akcijama</a:t>
            </a:r>
          </a:p>
          <a:p>
            <a:r>
              <a:rPr lang="vi-VN" dirty="0" smtClean="0"/>
              <a:t>promene poreskih stopa ili poreskih zakona, a koja značajno utiču na tekuća i odložena poreska sredstva i obaveze </a:t>
            </a:r>
          </a:p>
          <a:p>
            <a:r>
              <a:rPr lang="vi-VN" dirty="0" smtClean="0"/>
              <a:t>preuzimanje značajnih obaveza ili potencijalnih obaveza</a:t>
            </a:r>
          </a:p>
          <a:p>
            <a:r>
              <a:rPr lang="vi-VN" dirty="0" smtClean="0"/>
              <a:t>početak sudskog postupka koji nastaje isključivo radi događaja nastalih posle izveštajnog perioda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x-none" dirty="0" smtClean="0">
                <a:latin typeface="Arial" pitchFamily="34" charset="0"/>
                <a:cs typeface="Arial" pitchFamily="34" charset="0"/>
              </a:rPr>
              <a:t>AKLJUČAK POSLOVNIH KNJIGA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x-none" sz="3600" dirty="0" smtClean="0">
                <a:latin typeface="Arial" pitchFamily="34" charset="0"/>
                <a:cs typeface="Arial" pitchFamily="34" charset="0"/>
              </a:rPr>
              <a:t>Istovremeno sastavljanje FI i PB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x-none" sz="3600" dirty="0" smtClean="0">
                <a:latin typeface="Arial" pitchFamily="34" charset="0"/>
                <a:cs typeface="Arial" pitchFamily="34" charset="0"/>
              </a:rPr>
              <a:t>znos poreza utvrđen u poreskoj prijavi knjiži se pre zaključenja knjiga stavom 721/481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Član 23. Zakona o računovodstvu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Poslovne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knjige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zaključuju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posle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knjiženja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svih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poslovnih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promena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obračuna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kraju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poslovne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godine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Poslovne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knjige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zaključuju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najkasnije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roka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dostavljanje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b="1" dirty="0" smtClean="0">
                <a:latin typeface="Arial" pitchFamily="34" charset="0"/>
                <a:cs typeface="Arial" pitchFamily="34" charset="0"/>
              </a:rPr>
              <a:t>FI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2819400"/>
            <a:ext cx="5589415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470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HVALA NA PAŽNJI</a:t>
            </a:r>
            <a:r>
              <a:rPr lang="sr-Latn-RS" sz="47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!</a:t>
            </a:r>
            <a:endParaRPr lang="en-US" sz="47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 descr="logo-poreski-instruktor.gif"/>
          <p:cNvPicPr>
            <a:picLocks noChangeAspect="1"/>
          </p:cNvPicPr>
          <p:nvPr/>
        </p:nvPicPr>
        <p:blipFill>
          <a:blip r:embed="rId2" cstate="print">
            <a:lum bright="2000" contrast="1000"/>
          </a:blip>
          <a:stretch>
            <a:fillRect/>
          </a:stretch>
        </p:blipFill>
        <p:spPr>
          <a:xfrm>
            <a:off x="4572000" y="6120000"/>
            <a:ext cx="4211997" cy="46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>
                <a:latin typeface="Arial" pitchFamily="34" charset="0"/>
                <a:cs typeface="Arial" pitchFamily="34" charset="0"/>
              </a:rPr>
              <a:t>Hartije od vrednosti (HOV)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sr-Latn-RS" dirty="0" smtClean="0"/>
              <a:t>MRS/MSFI i Pravilnik za mikro i druga pravna lica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x-none" sz="2600" smtClean="0">
                <a:latin typeface="Arial" pitchFamily="34" charset="0"/>
                <a:cs typeface="Arial" pitchFamily="34" charset="0"/>
              </a:rPr>
              <a:t>oje se vrednuju po fer vrednosti preko BU</a:t>
            </a:r>
            <a:r>
              <a:rPr lang="sr-Latn-RS" sz="2600" dirty="0" smtClean="0">
                <a:latin typeface="Arial" pitchFamily="34" charset="0"/>
                <a:cs typeface="Arial" pitchFamily="34" charset="0"/>
              </a:rPr>
              <a:t> </a:t>
            </a:r>
            <a:endParaRPr lang="x-none" sz="2600" smtClean="0">
              <a:latin typeface="Arial" pitchFamily="34" charset="0"/>
              <a:cs typeface="Arial" pitchFamily="34" charset="0"/>
            </a:endParaRP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x-none" sz="2600" smtClean="0">
                <a:latin typeface="Arial" pitchFamily="34" charset="0"/>
                <a:cs typeface="Arial" pitchFamily="34" charset="0"/>
              </a:rPr>
              <a:t>aspoložive za prodaju  po fer vrednosti kroz BU ili BS (računi 33</a:t>
            </a:r>
            <a:r>
              <a:rPr lang="sr-Latn-RS" sz="26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x-none" sz="2600" smtClean="0">
                <a:latin typeface="Arial" pitchFamily="34" charset="0"/>
                <a:cs typeface="Arial" pitchFamily="34" charset="0"/>
              </a:rPr>
              <a:t>)</a:t>
            </a:r>
            <a:r>
              <a:rPr lang="sr-Latn-RS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x-none" sz="2600" smtClean="0">
                <a:latin typeface="Arial" pitchFamily="34" charset="0"/>
                <a:cs typeface="Arial" pitchFamily="34" charset="0"/>
              </a:rPr>
              <a:t>rže do dospeća – po amortizovanoj vrednosti </a:t>
            </a:r>
          </a:p>
          <a:p>
            <a:r>
              <a:rPr lang="sr-Latn-RS" sz="2600" dirty="0" smtClean="0">
                <a:latin typeface="Arial" pitchFamily="34" charset="0"/>
                <a:cs typeface="Arial" pitchFamily="34" charset="0"/>
              </a:rPr>
              <a:t>Potraživanja i zajmovi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2800" dirty="0" smtClean="0"/>
              <a:t>MSFI za MSP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x-none" sz="2800" smtClean="0">
                <a:latin typeface="Arial" pitchFamily="34" charset="0"/>
                <a:cs typeface="Arial" pitchFamily="34" charset="0"/>
              </a:rPr>
              <a:t>oje se vrednuju po fer vrednosti preko BU</a:t>
            </a:r>
            <a:r>
              <a:rPr lang="sr-Latn-R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sr-Latn-RS" sz="2800" dirty="0" smtClean="0">
                <a:latin typeface="Arial" pitchFamily="34" charset="0"/>
                <a:cs typeface="Arial" pitchFamily="34" charset="0"/>
              </a:rPr>
              <a:t>Potraživanja i zajmovi</a:t>
            </a:r>
          </a:p>
          <a:p>
            <a:r>
              <a:rPr lang="sr-Latn-RS" sz="2800" dirty="0" smtClean="0">
                <a:latin typeface="Arial" pitchFamily="34" charset="0"/>
                <a:cs typeface="Arial" pitchFamily="34" charset="0"/>
              </a:rPr>
              <a:t>Manji broj zahteva za obelodanjivanje</a:t>
            </a:r>
          </a:p>
          <a:p>
            <a:endParaRPr lang="x-none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4623</TotalTime>
  <Words>3754</Words>
  <Application>Microsoft Office PowerPoint</Application>
  <PresentationFormat>On-screen Show (4:3)</PresentationFormat>
  <Paragraphs>521</Paragraphs>
  <Slides>83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Office Theme</vt:lpstr>
      <vt:lpstr>VREDNOVANJE POZICIJA FINANSIJSKIH IZVEŠTAJA PRIVREDNIH DRUŠTAVA ZA 2015. GODINU</vt:lpstr>
      <vt:lpstr>Nematerijalna imovina</vt:lpstr>
      <vt:lpstr>Osnovna sredstva</vt:lpstr>
      <vt:lpstr>Investicione nekretnine</vt:lpstr>
      <vt:lpstr>Razdvajanje objekata od zemljišta </vt:lpstr>
      <vt:lpstr>Razdvajenje zemljišta od objekta ako greška nije materijalno značajna </vt:lpstr>
      <vt:lpstr>Učešća u kapitalu zavisnih pravnih lica</vt:lpstr>
      <vt:lpstr>Učešća u kapitalu kod pravnih lica u inostranstvu</vt:lpstr>
      <vt:lpstr>Hartije od vrednosti (HOV)</vt:lpstr>
      <vt:lpstr>Odeljak 11 i 12 MSFI za MSP</vt:lpstr>
      <vt:lpstr>Učešća u pridruženim pravnim licima po MSFI za MSP</vt:lpstr>
      <vt:lpstr>DUGOROČNA POTRAŽIVANJA</vt:lpstr>
      <vt:lpstr>KRATKOROČNA POTRAŽIVANJA</vt:lpstr>
      <vt:lpstr>Ispravka vrednosti potraživanja iz inostranstva</vt:lpstr>
      <vt:lpstr>PRIZNAVANJE KURSNIH RAZLIKA</vt:lpstr>
      <vt:lpstr>VALUTNA KLAUZULA</vt:lpstr>
      <vt:lpstr>VREDNOVANJE DATIH I PRIMLJENIH AVANSA</vt:lpstr>
      <vt:lpstr>Usklađivanje datih avansa na datum BS</vt:lpstr>
      <vt:lpstr>Usklađivanje primljenih avansa na datum BS</vt:lpstr>
      <vt:lpstr>Zalihe</vt:lpstr>
      <vt:lpstr>STALNA SREDSTVA NAMENJENA PRODAJI – MSFI 5</vt:lpstr>
      <vt:lpstr>Prestanak priznavanja sredstva namenjenog prodaji</vt:lpstr>
      <vt:lpstr>Stalana sredstva namenjena prodaji</vt:lpstr>
      <vt:lpstr>GOTOVINSKI EKVIVALENTI I GOTOVINA</vt:lpstr>
      <vt:lpstr>PDV – GRUPE 27 I 47</vt:lpstr>
      <vt:lpstr>VREMENSKA RAZGRANIČENJA</vt:lpstr>
      <vt:lpstr>“Zlatno pravilo”</vt:lpstr>
      <vt:lpstr>“Razgraničeni” PDV</vt:lpstr>
      <vt:lpstr>Analitički računi grupe 27 za “razgraničeni” PDV se koriste:</vt:lpstr>
      <vt:lpstr>Analitički računi grupe 47 za “razgraničeni” PDV se koriste:</vt:lpstr>
      <vt:lpstr>Naknadno odobren rabat</vt:lpstr>
      <vt:lpstr>Primer</vt:lpstr>
      <vt:lpstr> Knjiženje kod prodavca  </vt:lpstr>
      <vt:lpstr>Knjiženje kod kupca</vt:lpstr>
      <vt:lpstr>Računi iz 2015.g primljeni u 2016.g</vt:lpstr>
      <vt:lpstr>Dekomponovanje salda računa aktive i pasive</vt:lpstr>
      <vt:lpstr>ODLOŽENA PORESKA SREDSTVA I OBAVEZE</vt:lpstr>
      <vt:lpstr>MRS 12 i Odeljak 29 MSFI za MSP</vt:lpstr>
      <vt:lpstr>Odloženi poreski prihodi i rashodi</vt:lpstr>
      <vt:lpstr>Stalne i privremne poreske razlike</vt:lpstr>
      <vt:lpstr>Utvrđivanje privremenih poreskih razlika </vt:lpstr>
      <vt:lpstr>Privremene poreske razlike po osnovu kojih nastaju odložene poreske obaveze</vt:lpstr>
      <vt:lpstr>Odbitne privremene razlike po osnovu kojih nastaju odložena poreska sredstva</vt:lpstr>
      <vt:lpstr>Odložena poreska sredstva nastaju i po osnovu:</vt:lpstr>
      <vt:lpstr>Odloženi porezi kod sredstava koja se procenjuju po fer vrednosti</vt:lpstr>
      <vt:lpstr>Primer utvrđivanja odloženog poreza</vt:lpstr>
      <vt:lpstr>Primer knjiženja odloženog poreza</vt:lpstr>
      <vt:lpstr> Obračun odloženih poreskih sredstava i obaveza počev od 2016. godine </vt:lpstr>
      <vt:lpstr>OBEZVREĐENJE IMOVINE </vt:lpstr>
      <vt:lpstr>Gubitka zbog umanjenja vrednosti sredstava - knjiženje</vt:lpstr>
      <vt:lpstr>Osnovni kapital</vt:lpstr>
      <vt:lpstr>Raspodela dobiti</vt:lpstr>
      <vt:lpstr>Prihod od dividende</vt:lpstr>
      <vt:lpstr>REVALORIZACIONE REZERVE</vt:lpstr>
      <vt:lpstr>TROŠKOVI POZAJMLJIVANJA</vt:lpstr>
      <vt:lpstr>Transakcioni troškovi MRS/MSFI</vt:lpstr>
      <vt:lpstr>Kamata po dugoročnim obavezama</vt:lpstr>
      <vt:lpstr>Dugoročne obaveze po finansijskom lizingu</vt:lpstr>
      <vt:lpstr>Obaveze po dugoročnim kreditima</vt:lpstr>
      <vt:lpstr>DUGOROČNA REZERVISANJA</vt:lpstr>
      <vt:lpstr>Vrednovanje dugoročnih rezervisanja</vt:lpstr>
      <vt:lpstr>Rezervisanja prema najnovijim izmenama Zakona o porezu na dobit pravnih lica (član 22b) – primena od 2016.g.</vt:lpstr>
      <vt:lpstr>Rezervisanja koja nisu priznata u PB za 2015.g:</vt:lpstr>
      <vt:lpstr>Potencijalne obaveze i imovina</vt:lpstr>
      <vt:lpstr>NAKNADE ZAPOSLENIMA - MRS 19 i Odeljak 28 MSFI za MSP</vt:lpstr>
      <vt:lpstr>Naknade zaposlenima u našem zakonodavstvu</vt:lpstr>
      <vt:lpstr>Vrednovanje naknada zaposlenima</vt:lpstr>
      <vt:lpstr>Formiranje rezervisanja</vt:lpstr>
      <vt:lpstr>Korišćenje rezervisanja</vt:lpstr>
      <vt:lpstr>Ukidanje rezervisanja</vt:lpstr>
      <vt:lpstr>Primena MRS 19 i MSFI za MSP prvi put</vt:lpstr>
      <vt:lpstr>Knjiženje rezervisanja za naknade zaposlenima prvi put</vt:lpstr>
      <vt:lpstr>Obelodanjivanje prema MRS 19</vt:lpstr>
      <vt:lpstr>ZARADE</vt:lpstr>
      <vt:lpstr>MOGUĆNOST OTPISA OBAVEZA</vt:lpstr>
      <vt:lpstr>ISPRAVKE GREŠAKA</vt:lpstr>
      <vt:lpstr>Korekcija početnog stanja - rezultata ranijih godina</vt:lpstr>
      <vt:lpstr>Obelodanjivanje u Napomenama uz FI </vt:lpstr>
      <vt:lpstr>DOGAĐAJI POSLE IZVEŠTAJNOG PERIODA</vt:lpstr>
      <vt:lpstr>Korektivni događaji posle dana BS</vt:lpstr>
      <vt:lpstr>Nekorektivni događaji nastali posle dana BS - obelodanjivanje</vt:lpstr>
      <vt:lpstr>ZAKLJUČAK POSLOVNIH KNJIGA</vt:lpstr>
      <vt:lpstr>Slide 83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Marija Siljkovic</dc:creator>
  <cp:lastModifiedBy>savetovanja</cp:lastModifiedBy>
  <cp:revision>488</cp:revision>
  <dcterms:created xsi:type="dcterms:W3CDTF">2011-01-18T10:30:36Z</dcterms:created>
  <dcterms:modified xsi:type="dcterms:W3CDTF">2016-02-08T08:51:18Z</dcterms:modified>
</cp:coreProperties>
</file>